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0" r:id="rId2"/>
    <p:sldId id="257" r:id="rId3"/>
    <p:sldId id="261" r:id="rId4"/>
    <p:sldId id="263" r:id="rId5"/>
    <p:sldId id="275" r:id="rId6"/>
    <p:sldId id="278" r:id="rId7"/>
    <p:sldId id="284" r:id="rId8"/>
    <p:sldId id="287" r:id="rId9"/>
    <p:sldId id="288" r:id="rId10"/>
    <p:sldId id="289" r:id="rId11"/>
    <p:sldId id="290" r:id="rId12"/>
    <p:sldId id="291" r:id="rId13"/>
    <p:sldId id="293" r:id="rId14"/>
    <p:sldId id="292" r:id="rId15"/>
    <p:sldId id="264" r:id="rId16"/>
    <p:sldId id="277" r:id="rId17"/>
    <p:sldId id="276" r:id="rId18"/>
    <p:sldId id="265" r:id="rId19"/>
    <p:sldId id="266" r:id="rId20"/>
    <p:sldId id="282" r:id="rId21"/>
    <p:sldId id="283" r:id="rId22"/>
    <p:sldId id="268" r:id="rId23"/>
    <p:sldId id="280" r:id="rId24"/>
    <p:sldId id="297" r:id="rId25"/>
    <p:sldId id="281" r:id="rId26"/>
    <p:sldId id="298" r:id="rId27"/>
    <p:sldId id="279" r:id="rId28"/>
    <p:sldId id="299" r:id="rId29"/>
    <p:sldId id="269" r:id="rId30"/>
    <p:sldId id="294" r:id="rId31"/>
    <p:sldId id="296" r:id="rId32"/>
    <p:sldId id="295" r:id="rId33"/>
    <p:sldId id="270" r:id="rId34"/>
    <p:sldId id="272" r:id="rId35"/>
    <p:sldId id="273" r:id="rId36"/>
    <p:sldId id="301" r:id="rId37"/>
    <p:sldId id="302" r:id="rId38"/>
    <p:sldId id="303" r:id="rId39"/>
    <p:sldId id="304" r:id="rId40"/>
    <p:sldId id="305" r:id="rId41"/>
    <p:sldId id="274" r:id="rId42"/>
    <p:sldId id="300" r:id="rId43"/>
    <p:sldId id="306" r:id="rId44"/>
    <p:sldId id="262" r:id="rId45"/>
    <p:sldId id="307" r:id="rId46"/>
    <p:sldId id="285" r:id="rId47"/>
    <p:sldId id="286" r:id="rId4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0" d="100"/>
          <a:sy n="60" d="100"/>
        </p:scale>
        <p:origin x="1602" y="15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2" d="100"/>
          <a:sy n="52"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BB1761-E509-4D84-831C-DBF7C2F8A633}"/>
              </a:ext>
            </a:extLst>
          </p:cNvPr>
          <p:cNvSpPr>
            <a:spLocks noGrp="1"/>
          </p:cNvSpPr>
          <p:nvPr>
            <p:ph type="hdr" sz="quarter"/>
          </p:nvPr>
        </p:nvSpPr>
        <p:spPr>
          <a:xfrm>
            <a:off x="0" y="0"/>
            <a:ext cx="2971800" cy="458788"/>
          </a:xfrm>
          <a:prstGeom prst="rect">
            <a:avLst/>
          </a:prstGeom>
        </p:spPr>
        <p:txBody>
          <a:bodyPr vert="horz" lIns="91432" tIns="45716" rIns="91432" bIns="45716"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3577FA72-1A55-48C6-B361-D27408AF254A}"/>
              </a:ext>
            </a:extLst>
          </p:cNvPr>
          <p:cNvSpPr>
            <a:spLocks noGrp="1"/>
          </p:cNvSpPr>
          <p:nvPr>
            <p:ph type="dt" idx="1"/>
          </p:nvPr>
        </p:nvSpPr>
        <p:spPr>
          <a:xfrm>
            <a:off x="3884613" y="0"/>
            <a:ext cx="2971800" cy="458788"/>
          </a:xfrm>
          <a:prstGeom prst="rect">
            <a:avLst/>
          </a:prstGeom>
        </p:spPr>
        <p:txBody>
          <a:bodyPr vert="horz" lIns="91432" tIns="45716" rIns="91432" bIns="45716" rtlCol="0"/>
          <a:lstStyle>
            <a:lvl1pPr algn="r" eaLnBrk="1" hangingPunct="1">
              <a:defRPr sz="1200"/>
            </a:lvl1pPr>
          </a:lstStyle>
          <a:p>
            <a:pPr>
              <a:defRPr/>
            </a:pPr>
            <a:fld id="{D3A6B8C1-DA35-41C3-95C4-79A36C67E822}" type="datetimeFigureOut">
              <a:rPr lang="en-IN"/>
              <a:pPr>
                <a:defRPr/>
              </a:pPr>
              <a:t>26-01-2024</a:t>
            </a:fld>
            <a:endParaRPr lang="en-IN"/>
          </a:p>
        </p:txBody>
      </p:sp>
      <p:sp>
        <p:nvSpPr>
          <p:cNvPr id="4" name="Slide Image Placeholder 3">
            <a:extLst>
              <a:ext uri="{FF2B5EF4-FFF2-40B4-BE49-F238E27FC236}">
                <a16:creationId xmlns:a16="http://schemas.microsoft.com/office/drawing/2014/main" id="{E4CEB652-DF0B-4117-8184-EC4DE1D0A67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32" tIns="45716" rIns="91432" bIns="45716" rtlCol="0" anchor="ctr"/>
          <a:lstStyle/>
          <a:p>
            <a:pPr lvl="0"/>
            <a:endParaRPr lang="en-IN" noProof="0"/>
          </a:p>
        </p:txBody>
      </p:sp>
      <p:sp>
        <p:nvSpPr>
          <p:cNvPr id="5" name="Notes Placeholder 4">
            <a:extLst>
              <a:ext uri="{FF2B5EF4-FFF2-40B4-BE49-F238E27FC236}">
                <a16:creationId xmlns:a16="http://schemas.microsoft.com/office/drawing/2014/main" id="{0815D907-F1C3-436F-980F-7C086CDDA4F6}"/>
              </a:ext>
            </a:extLst>
          </p:cNvPr>
          <p:cNvSpPr>
            <a:spLocks noGrp="1"/>
          </p:cNvSpPr>
          <p:nvPr>
            <p:ph type="body" sz="quarter" idx="3"/>
          </p:nvPr>
        </p:nvSpPr>
        <p:spPr>
          <a:xfrm>
            <a:off x="685800" y="4400550"/>
            <a:ext cx="5486400" cy="3600450"/>
          </a:xfrm>
          <a:prstGeom prst="rect">
            <a:avLst/>
          </a:prstGeom>
        </p:spPr>
        <p:txBody>
          <a:bodyPr vert="horz" lIns="91432" tIns="45716" rIns="91432" bIns="45716"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B53640B7-D9D2-494B-91BB-690C0FA95C39}"/>
              </a:ext>
            </a:extLst>
          </p:cNvPr>
          <p:cNvSpPr>
            <a:spLocks noGrp="1"/>
          </p:cNvSpPr>
          <p:nvPr>
            <p:ph type="ftr" sz="quarter" idx="4"/>
          </p:nvPr>
        </p:nvSpPr>
        <p:spPr>
          <a:xfrm>
            <a:off x="0" y="8685213"/>
            <a:ext cx="2971800" cy="458787"/>
          </a:xfrm>
          <a:prstGeom prst="rect">
            <a:avLst/>
          </a:prstGeom>
        </p:spPr>
        <p:txBody>
          <a:bodyPr vert="horz" lIns="91432" tIns="45716" rIns="91432" bIns="45716"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6A8017A9-8A13-4689-B66B-6B902BA21717}"/>
              </a:ext>
            </a:extLst>
          </p:cNvPr>
          <p:cNvSpPr>
            <a:spLocks noGrp="1"/>
          </p:cNvSpPr>
          <p:nvPr>
            <p:ph type="sldNum" sz="quarter" idx="5"/>
          </p:nvPr>
        </p:nvSpPr>
        <p:spPr>
          <a:xfrm>
            <a:off x="3884613" y="8685213"/>
            <a:ext cx="2971800" cy="458787"/>
          </a:xfrm>
          <a:prstGeom prst="rect">
            <a:avLst/>
          </a:prstGeom>
        </p:spPr>
        <p:txBody>
          <a:bodyPr vert="horz" lIns="91432" tIns="45716" rIns="91432" bIns="45716" rtlCol="0" anchor="b"/>
          <a:lstStyle>
            <a:lvl1pPr algn="r" eaLnBrk="1" hangingPunct="1">
              <a:defRPr sz="1200"/>
            </a:lvl1pPr>
          </a:lstStyle>
          <a:p>
            <a:pPr>
              <a:defRPr/>
            </a:pPr>
            <a:fld id="{49167BC4-EB92-4A4C-90A4-9B6F3E3D0EB9}"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D900F4-96DE-4B03-AD33-9D97DBC8D606}"/>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E236C9B7-7927-4AD0-A9C4-E93389615A2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D65D586-A978-4D33-A4BF-FC60135F6F3C}"/>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8D2F4CD-03DC-4CC9-A232-45859E12DC9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a:extLst>
              <a:ext uri="{FF2B5EF4-FFF2-40B4-BE49-F238E27FC236}">
                <a16:creationId xmlns:a16="http://schemas.microsoft.com/office/drawing/2014/main" id="{D45E122A-1155-46C6-AA08-8032F649FD87}"/>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2084FE9-2C6B-48D4-87F1-2CC84B607E45}"/>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A5D1D9C-06D2-4456-AE22-2EB692F63CAF}"/>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8000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242A99BA-76C4-4D85-BC79-D304E1D8F3C4}"/>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C152BF75-694C-48B0-97B4-2CE466185CE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B58CB1-83CE-49F3-AFCD-E4EA2C20620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D923F47-A5D2-4F08-854A-D93A0AD891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24">
            <a:extLst>
              <a:ext uri="{FF2B5EF4-FFF2-40B4-BE49-F238E27FC236}">
                <a16:creationId xmlns:a16="http://schemas.microsoft.com/office/drawing/2014/main" id="{61954C9E-73A1-4E20-B02C-E7307EFF2E37}"/>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9597A45-E1FE-4F11-A91E-A5BCF8AFD6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E60FB66-7AB9-4D2E-9564-E18EBF7FC3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350C782-3612-4FB1-8130-9C1AB71BC0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2A56FCF3-FB2E-4649-AB32-DFABD9F9D76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79D1652-A0CA-4AFE-A010-BDE33B6ACF6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1648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83D2740C-0295-41C9-93CB-BAF769C872B4}"/>
              </a:ext>
            </a:extLst>
          </p:cNvPr>
          <p:cNvGrpSpPr>
            <a:grpSpLocks/>
          </p:cNvGrpSpPr>
          <p:nvPr userDrawn="1"/>
        </p:nvGrpSpPr>
        <p:grpSpPr bwMode="auto">
          <a:xfrm rot="5400000">
            <a:off x="5006182" y="2567781"/>
            <a:ext cx="5181600" cy="46037"/>
            <a:chOff x="1905000" y="6553200"/>
            <a:chExt cx="7010400" cy="45719"/>
          </a:xfrm>
        </p:grpSpPr>
        <p:sp>
          <p:nvSpPr>
            <p:cNvPr id="5" name="Rectangle 4">
              <a:extLst>
                <a:ext uri="{FF2B5EF4-FFF2-40B4-BE49-F238E27FC236}">
                  <a16:creationId xmlns:a16="http://schemas.microsoft.com/office/drawing/2014/main" id="{664229AA-FE20-44D2-AA8E-03D62B7E45E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64A414A-0340-421E-97C4-AD501F022A2D}"/>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3A11FF3-4EDE-4A79-ACDC-DA7A12A6480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a:extLst>
              <a:ext uri="{FF2B5EF4-FFF2-40B4-BE49-F238E27FC236}">
                <a16:creationId xmlns:a16="http://schemas.microsoft.com/office/drawing/2014/main" id="{C33173C2-D778-4681-B4D7-246E2CD4E11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D049608-6096-4C9A-8A87-69C4F2EBA92E}"/>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1641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543E9-4614-4D5A-8C8C-AF481C8030F5}"/>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283EFD28-E21C-4ADD-8D94-62E09C95FA6F}"/>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4D1AC8-7BEE-491B-B9B4-59F9EDA5E5C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7E066F8-2106-492D-9E76-EA506236348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44AD315D-BBE4-428B-B24D-6A512ECD9A8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CAE24EA-7CE8-4A02-B871-351B32AB068B}"/>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ECFA5FC3-9621-4938-8672-7C0DE6C011CB}"/>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231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D0DA6C14-6244-417A-AFA3-E8339947BF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3F68759-E33F-401C-89C7-091A8A06C3C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04C70446-973B-4FB3-9A17-35F117EB044B}"/>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B7B9A9C-3612-49AD-B686-C4DCE2701B32}"/>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5F7C5E6-606C-47B0-AC08-02DBF321861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48D28D4-DC34-4D65-B8AC-2A67C1005E0D}"/>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D8F7A15-00ED-4DEF-89D3-0AA98C9FBBE5}"/>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78DA03F3-2286-42DF-87C2-58EB189CCE16}"/>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720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1C65E-CDDF-4FB8-AB33-0E73A37719E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3A643089-5E33-4F28-8C20-C7E667CE6264}"/>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0CF5FFCE-822F-427C-B06B-206C35F589D4}"/>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D0AA1D0-450A-4B9C-B2D6-7154DEC2250A}"/>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E83241D-A726-4794-BA5A-B782589F4A2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a16="http://schemas.microsoft.com/office/drawing/2014/main" id="{E5BCBD6E-F53A-4C06-A8EA-EB60A400131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C8858D4C-DA52-4D79-B875-B69A333DA38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CD122E0-A39E-48D6-803F-630848982DA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1A3FFFF-C754-4DB0-AA1F-D3984CE6303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D5360FA-CE91-4C13-84B3-678E6F24BA0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a16="http://schemas.microsoft.com/office/drawing/2014/main" id="{7EFBD55B-184B-423F-AD1B-BBC289BBD899}"/>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8F174D5A-7754-48AD-8B01-6C9277AF908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8E4C1383-07ED-4FC4-8D62-C2B75B3E48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C67244D1-C298-4769-B0AD-48FB80C459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778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7F40503D-E1C5-42F5-81EF-6194C907BF5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C63C93C4-3B51-4372-8D5E-965C1EA47ABF}"/>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DB9DBE0-083F-432A-AA56-6196DD62CEF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01F7ADE-8AEB-477F-BFF5-49B79BA6E51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D01B362-F42A-4A95-B5CB-59E1C45D27A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8">
            <a:extLst>
              <a:ext uri="{FF2B5EF4-FFF2-40B4-BE49-F238E27FC236}">
                <a16:creationId xmlns:a16="http://schemas.microsoft.com/office/drawing/2014/main" id="{E8FC8361-67D4-48B2-8018-57FA88AC2B6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834F8FB-7A06-4187-8265-FBE80832D7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CE9D680D-29B3-4193-ACAE-E996EC750F0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78AD4D7B-A534-4036-86B1-50D0EEBD5D6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a:extLst>
              <a:ext uri="{FF2B5EF4-FFF2-40B4-BE49-F238E27FC236}">
                <a16:creationId xmlns:a16="http://schemas.microsoft.com/office/drawing/2014/main" id="{340C0779-2A8B-465E-8A69-48A1F55C75B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921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9DA70CFD-83E5-4522-BDFE-D723990D5557}"/>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D6F96137-6C9E-42A8-A0D8-7176F4F4EE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B37051D-2A72-4E39-B29A-4135FF68C03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3452605-6CC1-49B4-8FD3-78A92F8869F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5">
            <a:extLst>
              <a:ext uri="{FF2B5EF4-FFF2-40B4-BE49-F238E27FC236}">
                <a16:creationId xmlns:a16="http://schemas.microsoft.com/office/drawing/2014/main" id="{D23F2640-453E-4B1B-889F-D2C913447175}"/>
              </a:ext>
            </a:extLst>
          </p:cNvPr>
          <p:cNvGrpSpPr>
            <a:grpSpLocks/>
          </p:cNvGrpSpPr>
          <p:nvPr userDrawn="1"/>
        </p:nvGrpSpPr>
        <p:grpSpPr bwMode="auto">
          <a:xfrm>
            <a:off x="2133600" y="6553200"/>
            <a:ext cx="7010400" cy="46038"/>
            <a:chOff x="1905000" y="6553200"/>
            <a:chExt cx="7010400" cy="45719"/>
          </a:xfrm>
        </p:grpSpPr>
        <p:sp>
          <p:nvSpPr>
            <p:cNvPr id="13" name="Rectangle 12">
              <a:extLst>
                <a:ext uri="{FF2B5EF4-FFF2-40B4-BE49-F238E27FC236}">
                  <a16:creationId xmlns:a16="http://schemas.microsoft.com/office/drawing/2014/main" id="{4C6C4180-87C9-4DCF-AA12-8C95A0AEB3C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2121449-A908-44F7-9674-71C6609247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434875DA-5C33-4F0F-905C-046FEC4E14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a:extLst>
              <a:ext uri="{FF2B5EF4-FFF2-40B4-BE49-F238E27FC236}">
                <a16:creationId xmlns:a16="http://schemas.microsoft.com/office/drawing/2014/main" id="{56B19311-287F-4BB1-A312-E56BEF3371F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DB561C3-3FA7-4ABB-AE5F-6FF0CF9F7A8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47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70782133-9559-42C5-9A57-EF9A7277566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8789FD69-D207-4417-8669-FBD280F3F1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1D64A88-7415-4AEB-89B5-9058ABF332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59C8321-2C5B-4FC9-A99C-1626C1BE6E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a:extLst>
              <a:ext uri="{FF2B5EF4-FFF2-40B4-BE49-F238E27FC236}">
                <a16:creationId xmlns:a16="http://schemas.microsoft.com/office/drawing/2014/main" id="{F2C6AA00-101F-4EC9-9736-9953E6D2AB6D}"/>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0660163-830C-4CD7-A920-C720D4B4390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24AE684-1BDF-4652-B172-D5E437F852E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E80F751-42B1-4554-A0F5-A7AFF2A4494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8ABEEF63-94A1-40D6-A056-C5225C403EC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6751C32-8178-40FB-B88C-D359ED6032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3656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EE47E491-2179-42E1-B38E-115AAF7C6151}"/>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AA0F7ED7-46A2-4C5F-BE55-206F6645D8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B59BC73-DD9E-4A9F-8295-6607EFAC271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4A3CAB1-7831-466B-BF6D-55F121D4F1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3">
            <a:extLst>
              <a:ext uri="{FF2B5EF4-FFF2-40B4-BE49-F238E27FC236}">
                <a16:creationId xmlns:a16="http://schemas.microsoft.com/office/drawing/2014/main" id="{1752F9E8-58DB-4CB1-A535-5401BEE03913}"/>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0023FB30-6BF3-44FB-A928-B2990438893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75BEC27-FEDF-4E3B-9C50-DC59FBDC288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E1D0175-948F-4702-A2F8-9D92E2DD29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E292328-3265-42E4-B010-EB96B86A0A3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63E45DB-97BD-4D73-AA91-FF6BC0F5F27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9142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5CAFCA43-047E-4E65-AE29-9F4CC1848DA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92178FC-52D8-47DE-AA5A-88EC5FF6B3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337805E-5C9A-4014-AC7C-6FB5746CA5D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3EC061C-F814-4CC9-9CEC-3E47C7E8E4B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EEE9A3D3-6EB3-4A45-9C6A-0D111F3A285B}"/>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529765E-AB2E-4E21-84D6-9892C0984C1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24C2EBE-F028-425D-B12C-9EF474A1EB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3C6132-F746-4D8F-8299-D3AC9A0AEE2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7ED25C3-557F-499C-A8CA-8C51C19D560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4DD4B57-FE88-444F-B846-D8EAAA3E395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818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D1C56-6588-4FAA-96F1-BD2663CD7130}"/>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2E66377-E191-4E45-9336-88F65B35621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CB7F0AA-3D40-4035-9001-1582448170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2B1837-E1C2-4480-8E37-1EAB91520351}" type="datetimeFigureOut">
              <a:rPr lang="en-US"/>
              <a:pPr>
                <a:defRPr/>
              </a:pPr>
              <a:t>26-Jan-24</a:t>
            </a:fld>
            <a:endParaRPr lang="en-US"/>
          </a:p>
        </p:txBody>
      </p:sp>
      <p:sp>
        <p:nvSpPr>
          <p:cNvPr id="5" name="Footer Placeholder 4">
            <a:extLst>
              <a:ext uri="{FF2B5EF4-FFF2-40B4-BE49-F238E27FC236}">
                <a16:creationId xmlns:a16="http://schemas.microsoft.com/office/drawing/2014/main" id="{41E90D78-A1AC-4EB0-9022-221974AB586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2DF8F22-7B41-4990-9841-BE21F9FB283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27FCA4A-3A19-4951-98CC-1F461D7EB7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D1E263-E3C0-4D5B-8AA3-44144C810102}"/>
              </a:ext>
            </a:extLst>
          </p:cNvPr>
          <p:cNvSpPr>
            <a:spLocks noGrp="1"/>
          </p:cNvSpPr>
          <p:nvPr>
            <p:ph type="title"/>
          </p:nvPr>
        </p:nvSpPr>
        <p:spPr/>
        <p:txBody>
          <a:bodyPr/>
          <a:lstStyle/>
          <a:p>
            <a:pPr eaLnBrk="1" fontAlgn="auto" hangingPunct="1">
              <a:spcAft>
                <a:spcPts val="0"/>
              </a:spcAft>
              <a:defRPr/>
            </a:pPr>
            <a:r>
              <a:rPr lang="en-US" sz="4000" dirty="0"/>
              <a:t>L1_Analyzing Algorithms</a:t>
            </a:r>
          </a:p>
        </p:txBody>
      </p:sp>
      <p:sp>
        <p:nvSpPr>
          <p:cNvPr id="14339" name="Content Placeholder 5">
            <a:extLst>
              <a:ext uri="{FF2B5EF4-FFF2-40B4-BE49-F238E27FC236}">
                <a16:creationId xmlns:a16="http://schemas.microsoft.com/office/drawing/2014/main" id="{303AAA96-820D-4B74-B46B-9460690B4164}"/>
              </a:ext>
            </a:extLst>
          </p:cNvPr>
          <p:cNvSpPr>
            <a:spLocks noGrp="1"/>
          </p:cNvSpPr>
          <p:nvPr>
            <p:ph sz="quarter" idx="13"/>
          </p:nvPr>
        </p:nvSpPr>
        <p:spPr/>
        <p:txBody>
          <a:bodyPr/>
          <a:lstStyle/>
          <a:p>
            <a:pPr eaLnBrk="1" hangingPunct="1">
              <a:spcBef>
                <a:spcPct val="0"/>
              </a:spcBef>
            </a:pPr>
            <a:r>
              <a:rPr lang="en-US" altLang="en-US"/>
              <a:t>Dr. Jay Dave</a:t>
            </a:r>
          </a:p>
          <a:p>
            <a:pPr eaLnBrk="1" hangingPunct="1">
              <a:spcBef>
                <a:spcPct val="0"/>
              </a:spcBef>
            </a:pPr>
            <a:r>
              <a:rPr lang="en-US" altLang="en-US"/>
              <a:t>CSIS Dept, Hyderabad Campus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We desire an analytic framework that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Takes into account all possible inputs</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Allows us to evaluate the relative efficiency of any two algorithms in a way that is independent from the hardware and software environment.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Can be performed by studying a high-level description of the algorithm without actually implementing it or running experiments on it.</a:t>
            </a:r>
          </a:p>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This methodology aims at associating with each algorithm a function f(n) that characterizes the running time of the algorithm in terms of the input size n.</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90862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We will learn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language for describing algorithms</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computational model that algorithms execute within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metric for measuring algorithm running time</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approach for characterizing running times, including those for recursive algorithms.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4851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b="1" dirty="0">
                <a:latin typeface="Times New Roman" panose="02020603050405020304" pitchFamily="18" charset="0"/>
                <a:cs typeface="Times New Roman" panose="02020603050405020304" pitchFamily="18" charset="0"/>
              </a:rPr>
              <a:t>Pseudocode</a:t>
            </a:r>
            <a:r>
              <a:rPr lang="en-US" altLang="en-US" sz="2700" dirty="0">
                <a:latin typeface="Times New Roman" panose="02020603050405020304" pitchFamily="18" charset="0"/>
                <a:cs typeface="Times New Roman" panose="02020603050405020304" pitchFamily="18" charset="0"/>
              </a:rPr>
              <a:t>: A mixture of natural language and high-level programming constructs that describe the main ideas behind a generic implementation of a data structure or algorithm.</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Expressions: We use standard mathematical symbols to express numeric and Boolean expressions We use the left arrow sign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dirty="0">
                <a:latin typeface="Times New Roman" panose="02020603050405020304" pitchFamily="18" charset="0"/>
                <a:cs typeface="Times New Roman" panose="02020603050405020304" pitchFamily="18" charset="0"/>
              </a:rPr>
              <a:t>) as the assignment operator in assignment statements (equivalent to the = operator in C, C++, and Java) and we use the equal sign (=) as the equality relation in Boolean expressions. (equivalent to the "==" relation in C, C++, and Java).</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Method declarations: Algorithm name(</a:t>
            </a:r>
            <a:r>
              <a:rPr lang="en-US" altLang="en-US" sz="2000" dirty="0" err="1">
                <a:latin typeface="Times New Roman" panose="02020603050405020304" pitchFamily="18" charset="0"/>
                <a:cs typeface="Times New Roman" panose="02020603050405020304" pitchFamily="18" charset="0"/>
              </a:rPr>
              <a:t>paraml</a:t>
            </a:r>
            <a:r>
              <a:rPr lang="en-US" altLang="en-US" sz="2000" dirty="0">
                <a:latin typeface="Times New Roman" panose="02020603050405020304" pitchFamily="18" charset="0"/>
                <a:cs typeface="Times New Roman" panose="02020603050405020304" pitchFamily="18" charset="0"/>
              </a:rPr>
              <a:t> , param2 ,...) declares a new method "name" and its parameters.</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Decision structures: if condition, then true-actions [else false-actions]. We use indentation to indicate what actions should be included in the true-actions and false-actions.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78568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indent="-285750" algn="just" fontAlgn="base">
              <a:spcAft>
                <a:spcPct val="0"/>
              </a:spcAft>
              <a:buFont typeface="Arial" panose="020B0604020202020204" pitchFamily="34" charset="0"/>
              <a:buChar char="•"/>
            </a:pPr>
            <a:endParaRPr lang="en-US" altLang="en-US" sz="1800" dirty="0">
              <a:latin typeface="Times New Roman" panose="02020603050405020304" pitchFamily="18" charset="0"/>
              <a:cs typeface="Times New Roman" panose="02020603050405020304" pitchFamily="18" charset="0"/>
            </a:endParaRP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While-loops: while condition do actions. We use indentation to indicate what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Repeat-loops: repeat actions until condition. We use indentation to indicate whit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For-loops for variable-increment-definition do actions We use indentation to indicate what actions should be included among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Array indexing: A[</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represents the </a:t>
            </a:r>
            <a:r>
              <a:rPr lang="en-US" altLang="en-US" sz="1800" dirty="0" err="1">
                <a:latin typeface="Times New Roman" panose="02020603050405020304" pitchFamily="18" charset="0"/>
                <a:cs typeface="Times New Roman" panose="02020603050405020304" pitchFamily="18" charset="0"/>
              </a:rPr>
              <a:t>ith</a:t>
            </a:r>
            <a:r>
              <a:rPr lang="en-US" altLang="en-US" sz="1800" dirty="0">
                <a:latin typeface="Times New Roman" panose="02020603050405020304" pitchFamily="18" charset="0"/>
                <a:cs typeface="Times New Roman" panose="02020603050405020304" pitchFamily="18" charset="0"/>
              </a:rPr>
              <a:t> cell in the array A The cells' of an n-celled array A are indexed from A[0] to A[n-1] (consistent with C, C++, and Java).</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calls: </a:t>
            </a:r>
            <a:r>
              <a:rPr lang="en-US" altLang="en-US" sz="1800" dirty="0" err="1">
                <a:latin typeface="Times New Roman" panose="02020603050405020304" pitchFamily="18" charset="0"/>
                <a:cs typeface="Times New Roman" panose="02020603050405020304" pitchFamily="18" charset="0"/>
              </a:rPr>
              <a:t>object.method</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args</a:t>
            </a:r>
            <a:r>
              <a:rPr lang="en-US" altLang="en-US" sz="1800" dirty="0">
                <a:latin typeface="Times New Roman" panose="02020603050405020304" pitchFamily="18" charset="0"/>
                <a:cs typeface="Times New Roman" panose="02020603050405020304" pitchFamily="18" charset="0"/>
              </a:rPr>
              <a:t>) (object is optional if it is understood).</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returns: return value This operation returns the value specified to the method that calls this one.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58185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C804058D-1763-4830-9D65-B42DDFD9F0EA}"/>
              </a:ext>
            </a:extLst>
          </p:cNvPr>
          <p:cNvPicPr>
            <a:picLocks noGrp="1" noChangeAspect="1"/>
          </p:cNvPicPr>
          <p:nvPr>
            <p:ph idx="1"/>
          </p:nvPr>
        </p:nvPicPr>
        <p:blipFill>
          <a:blip r:embed="rId2"/>
          <a:stretch>
            <a:fillRect/>
          </a:stretch>
        </p:blipFill>
        <p:spPr>
          <a:xfrm>
            <a:off x="985640" y="1752600"/>
            <a:ext cx="7172719" cy="3978724"/>
          </a:xfrm>
          <a:prstGeom prst="rect">
            <a:avLst/>
          </a:prstGeom>
        </p:spPr>
      </p:pic>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71496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EA6D3861-3FF8-49D9-AFBB-B8232A684558}"/>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Random Access Machine (RAM) Model</a:t>
            </a:r>
          </a:p>
          <a:p>
            <a:pPr marL="57150" indent="0" algn="just" fontAlgn="base">
              <a:spcAft>
                <a:spcPct val="0"/>
              </a:spcAft>
            </a:pPr>
            <a:endParaRPr lang="en-US" altLang="en-US" sz="27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9460" name="Picture 7" descr="ReRAM: The Next-Gen Memory | Blog Posts | Lumenci">
            <a:extLst>
              <a:ext uri="{FF2B5EF4-FFF2-40B4-BE49-F238E27FC236}">
                <a16:creationId xmlns:a16="http://schemas.microsoft.com/office/drawing/2014/main" id="{65436098-3F46-4164-A8B1-58849882FA7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7835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CD330CC-B9D2-4619-83F1-CAFDDF952A4C}"/>
              </a:ext>
            </a:extLst>
          </p:cNvPr>
          <p:cNvSpPr/>
          <p:nvPr/>
        </p:nvSpPr>
        <p:spPr>
          <a:xfrm>
            <a:off x="3351746" y="3048000"/>
            <a:ext cx="2440507" cy="1862048"/>
          </a:xfrm>
          <a:prstGeom prst="rect">
            <a:avLst/>
          </a:prstGeom>
          <a:noFill/>
        </p:spPr>
        <p:txBody>
          <a:bodyPr>
            <a:spAutoFit/>
          </a:bodyPr>
          <a:lstStyle/>
          <a:p>
            <a:pPr algn="ctr">
              <a:defRPr/>
            </a:pPr>
            <a:r>
              <a:rPr lang="en-US" sz="11500" b="1" dirty="0">
                <a:ln w="6600">
                  <a:solidFill>
                    <a:srgbClr val="FFFF00"/>
                  </a:solidFill>
                  <a:prstDash val="solid"/>
                </a:ln>
                <a:solidFill>
                  <a:srgbClr val="FFFFFF"/>
                </a:solidFill>
                <a:effectLst>
                  <a:outerShdw dist="38100" dir="2700000" algn="tl" rotWithShape="0">
                    <a:schemeClr val="accent2"/>
                  </a:outerShdw>
                </a:effectLst>
              </a:rPr>
              <a:t>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As we noted, experimental analysis is valuable, but having limitations.</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If we wish to analyze a particular algorithm without performing experiment on running time, we can analyze high-level code or pseudo-code.</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High-level primitive operations for pseudo-code: </a:t>
            </a:r>
          </a:p>
          <a:p>
            <a:pPr marL="57150" indent="0" algn="just" fontAlgn="base">
              <a:spcAft>
                <a:spcPct val="0"/>
              </a:spcAft>
              <a:defRP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graphicFrame>
        <p:nvGraphicFramePr>
          <p:cNvPr id="2" name="Table 1">
            <a:extLst>
              <a:ext uri="{FF2B5EF4-FFF2-40B4-BE49-F238E27FC236}">
                <a16:creationId xmlns:a16="http://schemas.microsoft.com/office/drawing/2014/main" id="{8B85E6CA-4C90-46DB-8274-EA423238813C}"/>
              </a:ext>
            </a:extLst>
          </p:cNvPr>
          <p:cNvGraphicFramePr>
            <a:graphicFrameLocks noGrp="1"/>
          </p:cNvGraphicFramePr>
          <p:nvPr/>
        </p:nvGraphicFramePr>
        <p:xfrm>
          <a:off x="609600" y="4819650"/>
          <a:ext cx="7924800" cy="1584816"/>
        </p:xfrm>
        <a:graphic>
          <a:graphicData uri="http://schemas.openxmlformats.org/drawingml/2006/table">
            <a:tbl>
              <a:tblPr firstRow="1" bandRow="1">
                <a:tableStyleId>{5940675A-B579-460E-94D1-54222C63F5DA}</a:tableStyleId>
              </a:tblPr>
              <a:tblGrid>
                <a:gridCol w="3962400">
                  <a:extLst>
                    <a:ext uri="{9D8B030D-6E8A-4147-A177-3AD203B41FA5}">
                      <a16:colId xmlns:a16="http://schemas.microsoft.com/office/drawing/2014/main" val="2800491317"/>
                    </a:ext>
                  </a:extLst>
                </a:gridCol>
                <a:gridCol w="3962400">
                  <a:extLst>
                    <a:ext uri="{9D8B030D-6E8A-4147-A177-3AD203B41FA5}">
                      <a16:colId xmlns:a16="http://schemas.microsoft.com/office/drawing/2014/main" val="3073888288"/>
                    </a:ext>
                  </a:extLst>
                </a:gridCol>
              </a:tblGrid>
              <a:tr h="396081">
                <a:tc>
                  <a:txBody>
                    <a:bodyPr/>
                    <a:lstStyle/>
                    <a:p>
                      <a:pPr algn="ctr"/>
                      <a:r>
                        <a:rPr lang="en-US" sz="2000" dirty="0">
                          <a:latin typeface="Times New Roman" panose="02020603050405020304" pitchFamily="18" charset="0"/>
                          <a:cs typeface="Times New Roman" panose="02020603050405020304" pitchFamily="18" charset="0"/>
                        </a:rPr>
                        <a:t>Assigning a value to variable</a:t>
                      </a:r>
                      <a:endParaRPr lang="en-IN" sz="2000" dirty="0">
                        <a:latin typeface="Times New Roman" panose="02020603050405020304" pitchFamily="18" charset="0"/>
                        <a:cs typeface="Times New Roman" panose="02020603050405020304" pitchFamily="18" charset="0"/>
                      </a:endParaRP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Calling a method</a:t>
                      </a:r>
                    </a:p>
                  </a:txBody>
                  <a:tcPr marT="45702" marB="45702"/>
                </a:tc>
                <a:extLst>
                  <a:ext uri="{0D108BD9-81ED-4DB2-BD59-A6C34878D82A}">
                    <a16:rowId xmlns:a16="http://schemas.microsoft.com/office/drawing/2014/main" val="4090174748"/>
                  </a:ext>
                </a:extLst>
              </a:tr>
              <a:tr h="396081">
                <a:tc>
                  <a:txBody>
                    <a:bodyPr/>
                    <a:lstStyle/>
                    <a:p>
                      <a:pPr algn="ctr"/>
                      <a:r>
                        <a:rPr lang="en-IN" sz="2000" dirty="0">
                          <a:latin typeface="Times New Roman" panose="02020603050405020304" pitchFamily="18" charset="0"/>
                          <a:cs typeface="Times New Roman" panose="02020603050405020304" pitchFamily="18" charset="0"/>
                        </a:rPr>
                        <a:t>Performing an arithmetic operation</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Comparing two numbers</a:t>
                      </a:r>
                    </a:p>
                  </a:txBody>
                  <a:tcPr marT="45702" marB="45702"/>
                </a:tc>
                <a:extLst>
                  <a:ext uri="{0D108BD9-81ED-4DB2-BD59-A6C34878D82A}">
                    <a16:rowId xmlns:a16="http://schemas.microsoft.com/office/drawing/2014/main" val="397923923"/>
                  </a:ext>
                </a:extLst>
              </a:tr>
              <a:tr h="396081">
                <a:tc>
                  <a:txBody>
                    <a:bodyPr/>
                    <a:lstStyle/>
                    <a:p>
                      <a:pPr algn="ctr"/>
                      <a:r>
                        <a:rPr lang="en-IN" sz="2000" dirty="0">
                          <a:latin typeface="Times New Roman" panose="02020603050405020304" pitchFamily="18" charset="0"/>
                          <a:cs typeface="Times New Roman" panose="02020603050405020304" pitchFamily="18" charset="0"/>
                        </a:rPr>
                        <a:t>Indexing into an array</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Following an object reference</a:t>
                      </a:r>
                    </a:p>
                  </a:txBody>
                  <a:tcPr marT="45702" marB="45702"/>
                </a:tc>
                <a:extLst>
                  <a:ext uri="{0D108BD9-81ED-4DB2-BD59-A6C34878D82A}">
                    <a16:rowId xmlns:a16="http://schemas.microsoft.com/office/drawing/2014/main" val="852993329"/>
                  </a:ext>
                </a:extLst>
              </a:tr>
              <a:tr h="396081">
                <a:tc>
                  <a:txBody>
                    <a:bodyPr/>
                    <a:lstStyle/>
                    <a:p>
                      <a:pPr algn="ctr"/>
                      <a:r>
                        <a:rPr lang="en-IN" sz="2000" dirty="0">
                          <a:latin typeface="Times New Roman" panose="02020603050405020304" pitchFamily="18" charset="0"/>
                          <a:cs typeface="Times New Roman" panose="02020603050405020304" pitchFamily="18" charset="0"/>
                        </a:rPr>
                        <a:t>Returning from a method</a:t>
                      </a:r>
                    </a:p>
                  </a:txBody>
                  <a:tcPr marT="45702" marB="45702"/>
                </a:tc>
                <a:tc>
                  <a:txBody>
                    <a:bodyPr/>
                    <a:lstStyle/>
                    <a:p>
                      <a:pPr algn="ctr"/>
                      <a:endParaRPr lang="en-IN" sz="2000" dirty="0">
                        <a:latin typeface="Times New Roman" panose="02020603050405020304" pitchFamily="18" charset="0"/>
                        <a:cs typeface="Times New Roman" panose="02020603050405020304" pitchFamily="18" charset="0"/>
                      </a:endParaRPr>
                    </a:p>
                  </a:txBody>
                  <a:tcPr marT="45702" marB="45702"/>
                </a:tc>
                <a:extLst>
                  <a:ext uri="{0D108BD9-81ED-4DB2-BD59-A6C34878D82A}">
                    <a16:rowId xmlns:a16="http://schemas.microsoft.com/office/drawing/2014/main" val="56053434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Depends on hardware/software environment but is constant.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Instead of trying to understand execution time of primitive operations, we simply count the number of operations.</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This count correlates to actual execution time in a specific environment.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Here, the assumption is that primitive operations takes almost similar execution time.</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We assume that CPU in RAM model can perform any primitive operation in a constant number of steps, which not depends on size of input.</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EF156257-B566-4568-A1E8-53164F683952}"/>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Counting Primitive Operations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5" name="Content Placeholder 1">
            <a:extLst>
              <a:ext uri="{FF2B5EF4-FFF2-40B4-BE49-F238E27FC236}">
                <a16:creationId xmlns:a16="http://schemas.microsoft.com/office/drawing/2014/main" id="{B98F5139-AED8-44E6-976B-D2B266978199}"/>
              </a:ext>
            </a:extLst>
          </p:cNvPr>
          <p:cNvPicPr>
            <a:picLocks noChangeAspect="1"/>
          </p:cNvPicPr>
          <p:nvPr/>
        </p:nvPicPr>
        <p:blipFill>
          <a:blip r:embed="rId2"/>
          <a:stretch>
            <a:fillRect/>
          </a:stretch>
        </p:blipFill>
        <p:spPr bwMode="auto">
          <a:xfrm>
            <a:off x="304800" y="2041076"/>
            <a:ext cx="7172719" cy="397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A5253756-7AA6-401A-916C-2A8F6E88FF2D}"/>
              </a:ext>
            </a:extLst>
          </p:cNvPr>
          <p:cNvGraphicFramePr>
            <a:graphicFrameLocks noGrp="1"/>
          </p:cNvGraphicFramePr>
          <p:nvPr>
            <p:extLst>
              <p:ext uri="{D42A27DB-BD31-4B8C-83A1-F6EECF244321}">
                <p14:modId xmlns:p14="http://schemas.microsoft.com/office/powerpoint/2010/main" val="470446172"/>
              </p:ext>
            </p:extLst>
          </p:nvPr>
        </p:nvGraphicFramePr>
        <p:xfrm>
          <a:off x="5486400" y="3756819"/>
          <a:ext cx="914400" cy="212344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78520848"/>
                    </a:ext>
                  </a:extLst>
                </a:gridCol>
              </a:tblGrid>
              <a:tr h="370840">
                <a:tc>
                  <a:txBody>
                    <a:bodyPr/>
                    <a:lstStyle/>
                    <a:p>
                      <a:r>
                        <a:rPr lang="en-US" dirty="0"/>
                        <a:t>1</a:t>
                      </a:r>
                      <a:endParaRPr lang="en-IN" dirty="0"/>
                    </a:p>
                  </a:txBody>
                  <a:tcPr/>
                </a:tc>
                <a:extLst>
                  <a:ext uri="{0D108BD9-81ED-4DB2-BD59-A6C34878D82A}">
                    <a16:rowId xmlns:a16="http://schemas.microsoft.com/office/drawing/2014/main" val="3654191736"/>
                  </a:ext>
                </a:extLst>
              </a:tr>
              <a:tr h="370840">
                <a:tc>
                  <a:txBody>
                    <a:bodyPr/>
                    <a:lstStyle/>
                    <a:p>
                      <a:r>
                        <a:rPr lang="en-US" dirty="0"/>
                        <a:t>n</a:t>
                      </a:r>
                      <a:endParaRPr lang="en-IN" dirty="0"/>
                    </a:p>
                  </a:txBody>
                  <a:tcPr/>
                </a:tc>
                <a:extLst>
                  <a:ext uri="{0D108BD9-81ED-4DB2-BD59-A6C34878D82A}">
                    <a16:rowId xmlns:a16="http://schemas.microsoft.com/office/drawing/2014/main" val="2680465818"/>
                  </a:ext>
                </a:extLst>
              </a:tr>
              <a:tr h="370840">
                <a:tc>
                  <a:txBody>
                    <a:bodyPr/>
                    <a:lstStyle/>
                    <a:p>
                      <a:r>
                        <a:rPr lang="en-US" dirty="0"/>
                        <a:t>n-1</a:t>
                      </a:r>
                    </a:p>
                    <a:p>
                      <a:endParaRPr lang="en-US" dirty="0"/>
                    </a:p>
                  </a:txBody>
                  <a:tcPr/>
                </a:tc>
                <a:extLst>
                  <a:ext uri="{0D108BD9-81ED-4DB2-BD59-A6C34878D82A}">
                    <a16:rowId xmlns:a16="http://schemas.microsoft.com/office/drawing/2014/main" val="1133903309"/>
                  </a:ext>
                </a:extLst>
              </a:tr>
              <a:tr h="370840">
                <a:tc>
                  <a:txBody>
                    <a:bodyPr/>
                    <a:lstStyle/>
                    <a:p>
                      <a:r>
                        <a:rPr lang="en-US" dirty="0"/>
                        <a:t>0 to n-1</a:t>
                      </a:r>
                      <a:endParaRPr lang="en-IN" dirty="0"/>
                    </a:p>
                  </a:txBody>
                  <a:tcPr/>
                </a:tc>
                <a:extLst>
                  <a:ext uri="{0D108BD9-81ED-4DB2-BD59-A6C34878D82A}">
                    <a16:rowId xmlns:a16="http://schemas.microsoft.com/office/drawing/2014/main" val="1823946856"/>
                  </a:ext>
                </a:extLst>
              </a:tr>
              <a:tr h="370840">
                <a:tc>
                  <a:txBody>
                    <a:bodyPr/>
                    <a:lstStyle/>
                    <a:p>
                      <a:r>
                        <a:rPr lang="en-US" dirty="0"/>
                        <a:t>1</a:t>
                      </a:r>
                      <a:endParaRPr lang="en-IN" dirty="0"/>
                    </a:p>
                  </a:txBody>
                  <a:tcPr/>
                </a:tc>
                <a:extLst>
                  <a:ext uri="{0D108BD9-81ED-4DB2-BD59-A6C34878D82A}">
                    <a16:rowId xmlns:a16="http://schemas.microsoft.com/office/drawing/2014/main" val="236481773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DB91F9D8-09CE-44C0-8EC7-87B1F528AA71}"/>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Notion of best case, average case and worst case</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Best case: minimum number of primitive operations executed. E.g. max is at the first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Worst case: maximum number of primitive operations executed. E.g. max is at the last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Average case: average number of primitive operations executed. E.g. max is in between the first and last places of the array. </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351A9-5288-4E70-99F1-DF679FF54536}"/>
              </a:ext>
            </a:extLst>
          </p:cNvPr>
          <p:cNvSpPr>
            <a:spLocks noGrp="1"/>
          </p:cNvSpPr>
          <p:nvPr>
            <p:ph sz="quarter" idx="10"/>
          </p:nvPr>
        </p:nvSpPr>
        <p:spPr/>
        <p:txBody>
          <a:bodyPr/>
          <a:lstStyle/>
          <a:p>
            <a:pPr algn="just" eaLnBrk="1" hangingPunct="1">
              <a:spcBef>
                <a:spcPct val="0"/>
              </a:spcBef>
              <a:defRPr/>
            </a:pPr>
            <a:r>
              <a:rPr lang="en-US" sz="3200" dirty="0">
                <a:latin typeface="Arial" charset="0"/>
                <a:cs typeface="Arial" charset="0"/>
              </a:rPr>
              <a:t>Data Structures and Algorithms Design (Merged-SEZG519/SSZG519)</a:t>
            </a:r>
          </a:p>
          <a:p>
            <a:pPr algn="just" eaLnBrk="1" hangingPunct="1">
              <a:spcBef>
                <a:spcPct val="0"/>
              </a:spcBef>
              <a:defRPr/>
            </a:pPr>
            <a:r>
              <a:rPr lang="en-US" sz="3200" dirty="0">
                <a:solidFill>
                  <a:schemeClr val="tx2"/>
                </a:solidFill>
                <a:latin typeface="Arial" charset="0"/>
                <a:cs typeface="Arial" charset="0"/>
              </a:rPr>
              <a:t>L1_Analyzing Algorithms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Ordering Functions by Their Growth Rates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pic>
        <p:nvPicPr>
          <p:cNvPr id="2" name="Picture 1">
            <a:extLst>
              <a:ext uri="{FF2B5EF4-FFF2-40B4-BE49-F238E27FC236}">
                <a16:creationId xmlns:a16="http://schemas.microsoft.com/office/drawing/2014/main" id="{9ABA4DB9-E298-41E2-A6D0-DEA69ECF0FB6}"/>
              </a:ext>
            </a:extLst>
          </p:cNvPr>
          <p:cNvPicPr>
            <a:picLocks noChangeAspect="1"/>
          </p:cNvPicPr>
          <p:nvPr/>
        </p:nvPicPr>
        <p:blipFill>
          <a:blip r:embed="rId2"/>
          <a:stretch>
            <a:fillRect/>
          </a:stretch>
        </p:blipFill>
        <p:spPr>
          <a:xfrm>
            <a:off x="185125" y="2438400"/>
            <a:ext cx="8773749" cy="3362794"/>
          </a:xfrm>
          <a:prstGeom prst="rect">
            <a:avLst/>
          </a:prstGeom>
        </p:spPr>
      </p:pic>
      <p:sp>
        <p:nvSpPr>
          <p:cNvPr id="3" name="Rectangle 2">
            <a:extLst>
              <a:ext uri="{FF2B5EF4-FFF2-40B4-BE49-F238E27FC236}">
                <a16:creationId xmlns:a16="http://schemas.microsoft.com/office/drawing/2014/main" id="{8C73FC35-9943-4FDD-B59B-472AA7032C95}"/>
              </a:ext>
            </a:extLst>
          </p:cNvPr>
          <p:cNvSpPr/>
          <p:nvPr/>
        </p:nvSpPr>
        <p:spPr>
          <a:xfrm>
            <a:off x="323538" y="5910461"/>
            <a:ext cx="8654074" cy="477054"/>
          </a:xfrm>
          <a:prstGeom prst="rect">
            <a:avLst/>
          </a:prstGeom>
        </p:spPr>
        <p:txBody>
          <a:bodyPr wrap="square">
            <a:spAutoFit/>
          </a:bodyPr>
          <a:lstStyle/>
          <a:p>
            <a:pPr algn="ctr"/>
            <a:r>
              <a:rPr lang="pt-BR" sz="2500" dirty="0">
                <a:solidFill>
                  <a:srgbClr val="FF0000"/>
                </a:solidFill>
                <a:latin typeface="Bodoni MT" panose="02070603080606020203" pitchFamily="18" charset="0"/>
                <a:ea typeface="Cambria Math" panose="02040503050406030204" pitchFamily="18" charset="0"/>
              </a:rPr>
              <a:t>1 &lt; 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sqrt(</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2</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3</a:t>
            </a:r>
            <a:r>
              <a:rPr lang="pt-BR" sz="2500" dirty="0">
                <a:solidFill>
                  <a:srgbClr val="FF0000"/>
                </a:solidFill>
                <a:latin typeface="Bodoni MT" panose="02070603080606020203" pitchFamily="18" charset="0"/>
                <a:ea typeface="Cambria Math" panose="02040503050406030204" pitchFamily="18" charset="0"/>
              </a:rPr>
              <a:t>&lt;…&lt;2</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&lt;3</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 &lt;n</a:t>
            </a:r>
            <a:r>
              <a:rPr lang="pt-BR" sz="2500" i="1" baseline="30000" dirty="0">
                <a:solidFill>
                  <a:srgbClr val="FF0000"/>
                </a:solidFill>
                <a:latin typeface="Bodoni MT" panose="02070603080606020203" pitchFamily="18" charset="0"/>
                <a:ea typeface="Cambria Math" panose="02040503050406030204" pitchFamily="18" charset="0"/>
              </a:rPr>
              <a:t>n</a:t>
            </a:r>
            <a:endParaRPr lang="en-IN" sz="2500" dirty="0">
              <a:solidFill>
                <a:srgbClr val="FF0000"/>
              </a:solidFill>
              <a:latin typeface="Bodoni MT" panose="02070603080606020203" pitchFamily="18" charset="0"/>
              <a:ea typeface="Cambria Math" panose="02040503050406030204" pitchFamily="18" charset="0"/>
            </a:endParaRPr>
          </a:p>
        </p:txBody>
      </p:sp>
    </p:spTree>
    <p:extLst>
      <p:ext uri="{BB962C8B-B14F-4D97-AF65-F5344CB8AC3E}">
        <p14:creationId xmlns:p14="http://schemas.microsoft.com/office/powerpoint/2010/main" val="230302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14:m>
                  <m:oMath xmlns:m="http://schemas.openxmlformats.org/officeDocument/2006/math">
                    <m:nary>
                      <m:naryPr>
                        <m:chr m:val="∑"/>
                        <m:ctrlPr>
                          <a:rPr lang="en-US" altLang="en-US" sz="2700" i="1" smtClean="0">
                            <a:latin typeface="Cambria Math" panose="02040503050406030204" pitchFamily="18" charset="0"/>
                            <a:cs typeface="Times New Roman" panose="02020603050405020304" pitchFamily="18" charset="0"/>
                          </a:rPr>
                        </m:ctrlPr>
                      </m:naryPr>
                      <m:sub>
                        <m:r>
                          <m:rPr>
                            <m:brk m:alnAt="23"/>
                          </m:rPr>
                          <a:rPr lang="en-US" altLang="en-US" sz="2700" b="0" i="1" smtClean="0">
                            <a:latin typeface="Cambria Math" panose="02040503050406030204" pitchFamily="18" charset="0"/>
                            <a:cs typeface="Times New Roman" panose="02020603050405020304" pitchFamily="18" charset="0"/>
                          </a:rPr>
                          <m:t>𝑖</m:t>
                        </m:r>
                        <m:r>
                          <a:rPr lang="en-US" altLang="en-US" sz="2700" b="0" i="1" smtClean="0">
                            <a:latin typeface="Cambria Math" panose="02040503050406030204" pitchFamily="18" charset="0"/>
                            <a:cs typeface="Times New Roman" panose="02020603050405020304" pitchFamily="18" charset="0"/>
                          </a:rPr>
                          <m:t>=0</m:t>
                        </m:r>
                      </m:sub>
                      <m:sup>
                        <m:r>
                          <a:rPr lang="en-US" altLang="en-US" sz="2700" b="0" i="1" smtClean="0">
                            <a:latin typeface="Cambria Math" panose="02040503050406030204" pitchFamily="18" charset="0"/>
                            <a:cs typeface="Times New Roman" panose="02020603050405020304" pitchFamily="18" charset="0"/>
                          </a:rPr>
                          <m:t>𝑛</m:t>
                        </m:r>
                      </m:sup>
                      <m:e>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𝑖</m:t>
                            </m:r>
                          </m:sup>
                        </m:sSup>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sup>
                        </m:sSup>
                        <m:r>
                          <a:rPr lang="en-US" altLang="en-US" sz="2700" b="0" i="1" smtClean="0">
                            <a:latin typeface="Cambria Math" panose="02040503050406030204" pitchFamily="18" charset="0"/>
                            <a:cs typeface="Times New Roman" panose="02020603050405020304" pitchFamily="18" charset="0"/>
                          </a:rPr>
                          <m:t>=</m:t>
                        </m:r>
                        <m:f>
                          <m:fPr>
                            <m:ctrlPr>
                              <a:rPr lang="en-US" altLang="en-US" sz="2700" b="0" i="1" smtClean="0">
                                <a:latin typeface="Cambria Math" panose="02040503050406030204" pitchFamily="18" charset="0"/>
                                <a:cs typeface="Times New Roman" panose="02020603050405020304" pitchFamily="18" charset="0"/>
                              </a:rPr>
                            </m:ctrlPr>
                          </m:fPr>
                          <m:num>
                            <m:r>
                              <a:rPr lang="en-US" altLang="en-US" sz="2700" b="0" i="1" smtClean="0">
                                <a:latin typeface="Cambria Math" panose="02040503050406030204" pitchFamily="18" charset="0"/>
                                <a:cs typeface="Times New Roman" panose="02020603050405020304" pitchFamily="18" charset="0"/>
                              </a:rPr>
                              <m:t>1−</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sup>
                            </m:sSup>
                          </m:num>
                          <m:den>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den>
                        </m:f>
                      </m:e>
                    </m:nary>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b="0" i="1" smtClean="0">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r>
                          <a:rPr lang="en-US" altLang="en-US" sz="2700" b="0" i="1" smtClean="0">
                            <a:latin typeface="Cambria Math" panose="02040503050406030204" pitchFamily="18" charset="0"/>
                            <a:cs typeface="Times New Roman" panose="02020603050405020304" pitchFamily="18" charset="0"/>
                          </a:rPr>
                          <m:t>𝑐</m:t>
                        </m:r>
                      </m:sup>
                    </m:sSup>
                  </m:oMath>
                </a14:m>
                <a:endParaRPr lang="en-US" altLang="en-US" sz="2700" b="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𝑐</m:t>
                        </m:r>
                      </m:sup>
                    </m:sSup>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𝑎</m:t>
                        </m:r>
                      </m:sup>
                    </m:sSup>
                    <m:r>
                      <a:rPr lang="en-US" altLang="en-US" sz="2700" i="1">
                        <a:latin typeface="Cambria Math" panose="02040503050406030204" pitchFamily="18" charset="0"/>
                        <a:cs typeface="Times New Roman" panose="02020603050405020304" pitchFamily="18" charset="0"/>
                      </a:rPr>
                      <m:t>=</m:t>
                    </m:r>
                  </m:oMath>
                </a14:m>
                <a:r>
                  <a:rPr lang="en-US" altLang="en-US" sz="2700" dirty="0">
                    <a:cs typeface="Times New Roman" panose="02020603050405020304" pitchFamily="18" charset="0"/>
                  </a:rPr>
                  <a:t> </a:t>
                </a:r>
                <a14:m>
                  <m:oMath xmlns:m="http://schemas.openxmlformats.org/officeDocument/2006/math">
                    <m:sSup>
                      <m:sSupPr>
                        <m:ctrlPr>
                          <a:rPr lang="en-US" altLang="en-US" sz="2700" i="1">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sup>
                    </m:sSup>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7650" name="Content Placeholder 2">
                <a:extLst>
                  <a:ext uri="{FF2B5EF4-FFF2-40B4-BE49-F238E27FC236}">
                    <a16:creationId xmlns:a16="http://schemas.microsoft.com/office/drawing/2014/main" id="{D6444E5C-1374-489E-A578-1C5F41B3C9E4}"/>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spTree>
    <p:extLst>
      <p:ext uri="{BB962C8B-B14F-4D97-AF65-F5344CB8AC3E}">
        <p14:creationId xmlns:p14="http://schemas.microsoft.com/office/powerpoint/2010/main" val="420607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Asymptotic notation primarily to describe the running times of algorithms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6E486B47-B3AE-4EBE-AA4A-AF174B1365C7}"/>
              </a:ext>
            </a:extLst>
          </p:cNvPr>
          <p:cNvPicPr>
            <a:picLocks noChangeAspect="1"/>
          </p:cNvPicPr>
          <p:nvPr/>
        </p:nvPicPr>
        <p:blipFill>
          <a:blip r:embed="rId2"/>
          <a:stretch>
            <a:fillRect/>
          </a:stretch>
        </p:blipFill>
        <p:spPr>
          <a:xfrm>
            <a:off x="147020" y="3276600"/>
            <a:ext cx="8849960" cy="2791215"/>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f(n) = O(g(n)).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upper bound for f(n).</a:t>
            </a: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implies that f(n) = O(g(n)), </a:t>
            </a:r>
          </a:p>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      i.e.,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a:t>
            </a:r>
            <a:r>
              <a:rPr lang="el-GR" altLang="en-US" sz="2700" dirty="0">
                <a:latin typeface="Times New Roman" panose="02020603050405020304" pitchFamily="18" charset="0"/>
                <a:cs typeface="Times New Roman" panose="02020603050405020304" pitchFamily="18" charset="0"/>
              </a:rPr>
              <a:t>ϵ</a:t>
            </a:r>
            <a:r>
              <a:rPr lang="en-US" altLang="en-US" sz="2700" dirty="0">
                <a:latin typeface="Times New Roman" panose="02020603050405020304" pitchFamily="18" charset="0"/>
                <a:cs typeface="Times New Roman" panose="02020603050405020304" pitchFamily="18" charset="0"/>
              </a:rPr>
              <a:t> O(g(n))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3" y="3038292"/>
            <a:ext cx="8234327" cy="695508"/>
          </a:xfrm>
          <a:prstGeom prst="rect">
            <a:avLst/>
          </a:prstGeom>
          <a:ln>
            <a:solidFill>
              <a:schemeClr val="tx1"/>
            </a:solidFill>
          </a:ln>
        </p:spPr>
      </p:pic>
    </p:spTree>
    <p:extLst>
      <p:ext uri="{BB962C8B-B14F-4D97-AF65-F5344CB8AC3E}">
        <p14:creationId xmlns:p14="http://schemas.microsoft.com/office/powerpoint/2010/main" val="140576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73" y="5857692"/>
            <a:ext cx="8234327"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7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3</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7" name="Content Placeholder 2">
                <a:extLst>
                  <a:ext uri="{FF2B5EF4-FFF2-40B4-BE49-F238E27FC236}">
                    <a16:creationId xmlns:a16="http://schemas.microsoft.com/office/drawing/2014/main" id="{0182EE3F-B211-4899-9848-5D0F1782CC28}"/>
                  </a:ext>
                </a:extLst>
              </p:cNvPr>
              <p:cNvSpPr txBox="1">
                <a:spLocks noRot="1" noChangeAspect="1" noMove="1" noResize="1" noEditPoints="1" noAdjustHandles="1" noChangeArrowheads="1" noChangeShapeType="1" noTextEdit="1"/>
              </p:cNvSpPr>
              <p:nvPr/>
            </p:nvSpPr>
            <p:spPr bwMode="auto">
              <a:xfrm>
                <a:off x="6400800" y="1600200"/>
                <a:ext cx="3124200" cy="1676400"/>
              </a:xfrm>
              <a:prstGeom prst="rect">
                <a:avLst/>
              </a:prstGeom>
              <a:blipFill>
                <a:blip r:embed="rId5"/>
                <a:stretch>
                  <a:fillRect l="-195" b="-17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u="sng" dirty="0">
                    <a:latin typeface="Times New Roman" panose="02020603050405020304" pitchFamily="18" charset="0"/>
                    <a:cs typeface="Times New Roman" panose="02020603050405020304" pitchFamily="18" charset="0"/>
                  </a:rPr>
                  <a:t>+5n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7n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7,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9" name="Content Placeholder 2">
                <a:extLst>
                  <a:ext uri="{FF2B5EF4-FFF2-40B4-BE49-F238E27FC236}">
                    <a16:creationId xmlns:a16="http://schemas.microsoft.com/office/drawing/2014/main" id="{39C40903-3BB9-4AEE-94C5-F1BCDEE5613B}"/>
                  </a:ext>
                </a:extLst>
              </p:cNvPr>
              <p:cNvSpPr txBox="1">
                <a:spLocks noRot="1" noChangeAspect="1" noMove="1" noResize="1" noEditPoints="1" noAdjustHandles="1" noChangeArrowheads="1" noChangeShapeType="1" noTextEdit="1"/>
              </p:cNvSpPr>
              <p:nvPr/>
            </p:nvSpPr>
            <p:spPr bwMode="auto">
              <a:xfrm>
                <a:off x="2919959" y="3717312"/>
                <a:ext cx="4218482" cy="1773053"/>
              </a:xfrm>
              <a:prstGeom prst="rect">
                <a:avLst/>
              </a:prstGeom>
              <a:blipFill>
                <a:blip r:embed="rId6"/>
                <a:stretch>
                  <a:fillRect l="-289" t="-20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23485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 f(n) = Ω(g(n)).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lower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08" y="3581357"/>
            <a:ext cx="8114256" cy="695508"/>
          </a:xfrm>
          <a:prstGeom prst="rect">
            <a:avLst/>
          </a:prstGeom>
          <a:ln>
            <a:solidFill>
              <a:schemeClr val="tx1"/>
            </a:solidFill>
          </a:ln>
        </p:spPr>
      </p:pic>
    </p:spTree>
    <p:extLst>
      <p:ext uri="{BB962C8B-B14F-4D97-AF65-F5344CB8AC3E}">
        <p14:creationId xmlns:p14="http://schemas.microsoft.com/office/powerpoint/2010/main" val="290766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2n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3" y="5857692"/>
            <a:ext cx="7802546"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14:m>
                  <m:oMath xmlns:m="http://schemas.openxmlformats.org/officeDocument/2006/math">
                    <m:rad>
                      <m:radPr>
                        <m:degHide m:val="on"/>
                        <m:ctrlPr>
                          <a:rPr lang="en-US" altLang="en-US" sz="2000" i="1" u="sng" dirty="0" smtClean="0">
                            <a:latin typeface="Cambria Math" panose="02040503050406030204" pitchFamily="18" charset="0"/>
                            <a:cs typeface="Times New Roman" panose="02020603050405020304" pitchFamily="18" charset="0"/>
                          </a:rPr>
                        </m:ctrlPr>
                      </m:radPr>
                      <m:deg/>
                      <m:e>
                        <m:r>
                          <a:rPr lang="en-US" altLang="en-US" sz="2000" b="0" i="1" u="sng" dirty="0" smtClean="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u="sng"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r>
              <a:rPr lang="en-US" altLang="en-US" sz="2000" u="sng" dirty="0">
                <a:latin typeface="Times New Roman" panose="02020603050405020304" pitchFamily="18" charset="0"/>
                <a:cs typeface="Times New Roman" panose="02020603050405020304" pitchFamily="18" charset="0"/>
              </a:rPr>
              <a:t>log 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log n</a:t>
            </a:r>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(log n).</a:t>
            </a:r>
          </a:p>
        </p:txBody>
      </p:sp>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 </a:t>
            </a:r>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8575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 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tight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stretch>
            <a:fillRect/>
          </a:stretch>
        </p:blipFill>
        <p:spPr>
          <a:xfrm>
            <a:off x="452473" y="3505200"/>
            <a:ext cx="8234327" cy="847822"/>
          </a:xfrm>
          <a:prstGeom prst="rect">
            <a:avLst/>
          </a:prstGeom>
          <a:ln>
            <a:solidFill>
              <a:schemeClr val="tx1"/>
            </a:solidFill>
          </a:ln>
        </p:spPr>
      </p:pic>
    </p:spTree>
    <p:extLst>
      <p:ext uri="{BB962C8B-B14F-4D97-AF65-F5344CB8AC3E}">
        <p14:creationId xmlns:p14="http://schemas.microsoft.com/office/powerpoint/2010/main" val="1373950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num>
                      <m:den>
                        <m:r>
                          <a:rPr lang="en-US" altLang="en-US" sz="2000" b="0" i="1" smtClean="0">
                            <a:latin typeface="Cambria Math" panose="02040503050406030204" pitchFamily="18" charset="0"/>
                            <a:cs typeface="Times New Roman" panose="02020603050405020304" pitchFamily="18" charset="0"/>
                          </a:rPr>
                          <m:t>2</m:t>
                        </m:r>
                      </m:den>
                    </m:f>
                    <m:r>
                      <a:rPr lang="en-US" altLang="en-US" sz="2000" b="0" i="1" smtClean="0">
                        <a:latin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𝑛</m:t>
                        </m:r>
                      </m:num>
                      <m:den>
                        <m:r>
                          <a:rPr lang="en-US" altLang="en-US" sz="2000" b="0" i="1" smtClean="0">
                            <a:latin typeface="Cambria Math" panose="02040503050406030204" pitchFamily="18" charset="0"/>
                            <a:cs typeface="Times New Roman" panose="02020603050405020304" pitchFamily="18" charset="0"/>
                          </a:rPr>
                          <m:t>2</m:t>
                        </m:r>
                      </m:den>
                    </m:f>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14:m>
                  <m:oMath xmlns:m="http://schemas.openxmlformats.org/officeDocument/2006/math">
                    <m:f>
                      <m:fPr>
                        <m:ctrlPr>
                          <a:rPr lang="en-US" altLang="en-US" sz="2000" i="1" dirty="0" smtClean="0">
                            <a:latin typeface="Cambria Math" panose="02040503050406030204" pitchFamily="18" charset="0"/>
                            <a:cs typeface="Times New Roman" panose="02020603050405020304" pitchFamily="18" charset="0"/>
                          </a:rPr>
                        </m:ctrlPr>
                      </m:fPr>
                      <m:num>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cs typeface="Times New Roman" panose="02020603050405020304" pitchFamily="18" charset="0"/>
                          </a:rPr>
                          <m:t>4</m:t>
                        </m:r>
                      </m:den>
                    </m:f>
                    <m:r>
                      <m:rPr>
                        <m:nor/>
                      </m:rPr>
                      <a:rPr lang="en-US" altLang="en-US" sz="2000" dirty="0">
                        <a:latin typeface="Times New Roman" panose="020206030504050203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num>
                      <m:den>
                        <m:r>
                          <a:rPr lang="en-US" altLang="en-US" sz="2000" i="1">
                            <a:latin typeface="Cambria Math" panose="02040503050406030204" pitchFamily="18" charset="0"/>
                            <a:cs typeface="Times New Roman" panose="02020603050405020304" pitchFamily="18" charset="0"/>
                          </a:rPr>
                          <m:t>2</m:t>
                        </m:r>
                      </m:den>
                    </m:f>
                    <m:r>
                      <a:rPr lang="en-US" altLang="en-US" sz="2000" i="1">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𝑛</m:t>
                        </m:r>
                      </m:num>
                      <m:den>
                        <m:r>
                          <a:rPr lang="en-US" altLang="en-US" sz="2000" i="1">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c</a:t>
                </a:r>
                <a:r>
                  <a:rPr lang="en-US" altLang="en-US" sz="2000" baseline="-25000" dirty="0">
                    <a:latin typeface="Times New Roman" panose="02020603050405020304" pitchFamily="18" charset="0"/>
                    <a:cs typeface="Times New Roman" panose="02020603050405020304" pitchFamily="18" charset="0"/>
                  </a:rPr>
                  <a:t>1</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4</m:t>
                        </m:r>
                      </m:den>
                    </m:f>
                  </m:oMath>
                </a14:m>
                <a:r>
                  <a:rPr lang="en-US" altLang="en-US" sz="2000" dirty="0">
                    <a:latin typeface="Times New Roman" panose="02020603050405020304" pitchFamily="18" charset="0"/>
                    <a:cs typeface="Times New Roman" panose="02020603050405020304" pitchFamily="18" charset="0"/>
                  </a:rPr>
                  <a:t>, c</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g(n) = </a:t>
                </a:r>
                <a14:m>
                  <m:oMath xmlns:m="http://schemas.openxmlformats.org/officeDocument/2006/math">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b="-9924"/>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857692"/>
            <a:ext cx="8229600"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58980" y="2144661"/>
                <a:ext cx="477062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a:t>
                </a:r>
                <a14:m>
                  <m:oMath xmlns:m="http://schemas.openxmlformats.org/officeDocument/2006/math">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6</m:t>
                        </m:r>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a:p>
                <a:pPr marL="57150" indent="0" algn="just" fontAlgn="base">
                  <a:spcAft>
                    <a:spcPct val="0"/>
                  </a:spcAft>
                </a:pPr>
                <a14:m>
                  <m:oMath xmlns:m="http://schemas.openxmlformats.org/officeDocument/2006/math">
                    <m:r>
                      <a:rPr lang="en-US" altLang="en-US" sz="2000" b="0" i="1" dirty="0" smtClean="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1</m:t>
                    </m:r>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r>
                      <m:rPr>
                        <m:nor/>
                      </m:rPr>
                      <a:rPr lang="en-US" altLang="en-US" sz="2000" dirty="0">
                        <a:latin typeface="Times New Roman" panose="02020603050405020304" pitchFamily="18" charset="0"/>
                        <a:cs typeface="Times New Roman" panose="02020603050405020304" pitchFamily="18" charset="0"/>
                      </a:rPr>
                      <m:t>≤</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There exists no c</a:t>
                </a:r>
                <a:r>
                  <a:rPr lang="en-US" altLang="en-US" sz="2000" baseline="-25000" dirty="0">
                    <a:latin typeface="Times New Roman" panose="02020603050405020304" pitchFamily="18" charset="0"/>
                    <a:cs typeface="Times New Roman" panose="02020603050405020304" pitchFamily="18" charset="0"/>
                  </a:rPr>
                  <a:t>2 </a:t>
                </a:r>
                <a:r>
                  <a:rPr lang="en-US" altLang="en-US" sz="2000" dirty="0">
                    <a:latin typeface="Times New Roman" panose="02020603050405020304" pitchFamily="18" charset="0"/>
                    <a:cs typeface="Times New Roman" panose="02020603050405020304" pitchFamily="18" charset="0"/>
                  </a:rPr>
                  <a:t>that implies </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i="1" baseline="-25000" dirty="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a:t>
                </a:r>
                <a:endParaRPr lang="en-US" altLang="en-US" sz="2000" baseline="-250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58980" y="2144661"/>
                <a:ext cx="4770620" cy="1676400"/>
              </a:xfrm>
              <a:prstGeom prst="rect">
                <a:avLst/>
              </a:prstGeom>
              <a:blipFill>
                <a:blip r:embed="rId4"/>
                <a:stretch>
                  <a:fillRect l="-128" t="-2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37252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o-notation: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F6144C5D-0D87-4483-B27B-B2D78DF18673}"/>
              </a:ext>
            </a:extLst>
          </p:cNvPr>
          <p:cNvPicPr>
            <a:picLocks noChangeAspect="1"/>
          </p:cNvPicPr>
          <p:nvPr/>
        </p:nvPicPr>
        <p:blipFill>
          <a:blip r:embed="rId2"/>
          <a:stretch>
            <a:fillRect/>
          </a:stretch>
        </p:blipFill>
        <p:spPr>
          <a:xfrm>
            <a:off x="1137758" y="2514600"/>
            <a:ext cx="6868484" cy="581106"/>
          </a:xfrm>
          <a:prstGeom prst="rect">
            <a:avLst/>
          </a:prstGeom>
        </p:spPr>
      </p:pic>
      <p:pic>
        <p:nvPicPr>
          <p:cNvPr id="5" name="Picture 4">
            <a:extLst>
              <a:ext uri="{FF2B5EF4-FFF2-40B4-BE49-F238E27FC236}">
                <a16:creationId xmlns:a16="http://schemas.microsoft.com/office/drawing/2014/main" id="{AE9AA1B7-3923-4013-A5A9-1FCABE3672E5}"/>
              </a:ext>
            </a:extLst>
          </p:cNvPr>
          <p:cNvPicPr>
            <a:picLocks noChangeAspect="1"/>
          </p:cNvPicPr>
          <p:nvPr/>
        </p:nvPicPr>
        <p:blipFill>
          <a:blip r:embed="rId3"/>
          <a:stretch>
            <a:fillRect/>
          </a:stretch>
        </p:blipFill>
        <p:spPr>
          <a:xfrm>
            <a:off x="1099653" y="4048041"/>
            <a:ext cx="6944694" cy="600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491835AD-057F-446E-AFB7-6F9B185F1799}"/>
              </a:ext>
            </a:extLst>
          </p:cNvPr>
          <p:cNvSpPr>
            <a:spLocks noGrp="1"/>
          </p:cNvSpPr>
          <p:nvPr>
            <p:ph idx="1"/>
          </p:nvPr>
        </p:nvSpPr>
        <p:spPr>
          <a:xfrm>
            <a:off x="304800" y="1493838"/>
            <a:ext cx="8229600" cy="4525962"/>
          </a:xfrm>
        </p:spPr>
        <p:txBody>
          <a:bodyPr/>
          <a:lstStyle/>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Theoretical Foundation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Algorithms and it’s Specification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Random Access Machine Model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Counting Primitive Operations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Notion of best case, average case and worst case</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Characterizing Run Time</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Use of asymptotic notation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Big-Oh Notation, Little-Oh, Omega and Theta Notations</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Correctness of Algorithms </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Analyzing Recursive Algorithms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Recurrence relations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Specifying runtime of recursive algorithms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Solving recurrence equations </a:t>
            </a:r>
            <a:endParaRPr lang="en-IN" sz="1900" dirty="0">
              <a:latin typeface="Times New Roman" panose="02020603050405020304" pitchFamily="18" charset="0"/>
              <a:cs typeface="Times New Roman" panose="02020603050405020304" pitchFamily="18" charset="0"/>
            </a:endParaRPr>
          </a:p>
          <a:p>
            <a:pPr marL="971550" lvl="1" indent="-457200" algn="just">
              <a:buFont typeface="+mj-lt"/>
              <a:buAutoNum type="arabicPeriod"/>
              <a:defRPr/>
            </a:pPr>
            <a:r>
              <a:rPr lang="en-US" sz="1900" dirty="0">
                <a:latin typeface="Times New Roman" panose="02020603050405020304" pitchFamily="18" charset="0"/>
                <a:cs typeface="Times New Roman" panose="02020603050405020304" pitchFamily="18" charset="0"/>
              </a:rPr>
              <a:t>Case Study: Analyzing Algorithms</a:t>
            </a: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Content of L-1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Summary</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71800"/>
            <a:ext cx="8195305" cy="2813619"/>
          </a:xfrm>
          <a:prstGeom prst="rect">
            <a:avLst/>
          </a:prstGeom>
          <a:ln>
            <a:solidFill>
              <a:schemeClr val="tx1"/>
            </a:solidFill>
          </a:ln>
        </p:spPr>
      </p:pic>
    </p:spTree>
    <p:extLst>
      <p:ext uri="{BB962C8B-B14F-4D97-AF65-F5344CB8AC3E}">
        <p14:creationId xmlns:p14="http://schemas.microsoft.com/office/powerpoint/2010/main" val="28388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stretch>
            <a:fillRect/>
          </a:stretch>
        </p:blipFill>
        <p:spPr>
          <a:xfrm>
            <a:off x="1009153" y="2723637"/>
            <a:ext cx="7125694" cy="3677163"/>
          </a:xfrm>
          <a:prstGeom prst="rect">
            <a:avLst/>
          </a:prstGeom>
          <a:ln>
            <a:solidFill>
              <a:schemeClr val="tx1"/>
            </a:solidFill>
          </a:ln>
        </p:spPr>
      </p:pic>
    </p:spTree>
    <p:extLst>
      <p:ext uri="{BB962C8B-B14F-4D97-AF65-F5344CB8AC3E}">
        <p14:creationId xmlns:p14="http://schemas.microsoft.com/office/powerpoint/2010/main" val="366226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153" y="3075062"/>
            <a:ext cx="7125694" cy="2974312"/>
          </a:xfrm>
          <a:prstGeom prst="rect">
            <a:avLst/>
          </a:prstGeom>
          <a:ln>
            <a:solidFill>
              <a:schemeClr val="tx1"/>
            </a:solidFill>
          </a:ln>
        </p:spPr>
      </p:pic>
    </p:spTree>
    <p:extLst>
      <p:ext uri="{BB962C8B-B14F-4D97-AF65-F5344CB8AC3E}">
        <p14:creationId xmlns:p14="http://schemas.microsoft.com/office/powerpoint/2010/main" val="1554782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algorithm is said to be correct if, for every input instance, it halts with the correct output.</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We say that a correct algorithm solves the given computational problem.</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incorrect algorithm might not halt at all on some input instances, or it might halt with an incorrect answer.</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Correctness of Algorithms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698" name="Content Placeholder 2">
                <a:extLst>
                  <a:ext uri="{FF2B5EF4-FFF2-40B4-BE49-F238E27FC236}">
                    <a16:creationId xmlns:a16="http://schemas.microsoft.com/office/drawing/2014/main" id="{A25C6F35-8D74-48CC-85E7-1295834CC829}"/>
                  </a:ext>
                </a:extLst>
              </p:cNvPr>
              <p:cNvSpPr>
                <a:spLocks noGrp="1"/>
              </p:cNvSpPr>
              <p:nvPr>
                <p:ph idx="1"/>
              </p:nvPr>
            </p:nvSpPr>
            <p:spPr>
              <a:xfrm>
                <a:off x="304800" y="1493838"/>
                <a:ext cx="8229600" cy="4525962"/>
              </a:xfrm>
            </p:spPr>
            <p:txBody>
              <a:bodyPr/>
              <a:lstStyle/>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e>
                      </m:d>
                      <m:r>
                        <a:rPr lang="en-US" altLang="en-US" sz="2700" b="0" i="1" smtClean="0">
                          <a:latin typeface="Cambria Math" panose="02040503050406030204" pitchFamily="18" charset="0"/>
                          <a:cs typeface="Times New Roman" panose="02020603050405020304" pitchFamily="18" charset="0"/>
                        </a:rPr>
                        <m:t>=</m:t>
                      </m:r>
                      <m:d>
                        <m:dPr>
                          <m:begChr m:val="{"/>
                          <m:endChr m:val=""/>
                          <m:ctrlPr>
                            <a:rPr lang="en-US" altLang="en-US" sz="2700" i="1" smtClean="0">
                              <a:latin typeface="Cambria Math" panose="02040503050406030204" pitchFamily="18" charset="0"/>
                              <a:cs typeface="Times New Roman" panose="02020603050405020304" pitchFamily="18" charset="0"/>
                            </a:rPr>
                          </m:ctrlPr>
                        </m:dPr>
                        <m:e>
                          <m:eqArr>
                            <m:eqArrPr>
                              <m:ctrlPr>
                                <a:rPr lang="en-US" altLang="en-US" sz="2700" i="1" smtClean="0">
                                  <a:latin typeface="Cambria Math" panose="02040503050406030204" pitchFamily="18" charset="0"/>
                                  <a:cs typeface="Times New Roman" panose="02020603050405020304" pitchFamily="18" charset="0"/>
                                </a:rPr>
                              </m:ctrlPr>
                            </m:eqArrPr>
                            <m:e>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e>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d>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𝑜𝑡h𝑒𝑟𝑤𝑖𝑠𝑒</m:t>
                              </m:r>
                            </m:e>
                          </m:eqArr>
                        </m:e>
                      </m:d>
                    </m:oMath>
                  </m:oMathPara>
                </a14:m>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9698" name="Content Placeholder 2">
                <a:extLst>
                  <a:ext uri="{FF2B5EF4-FFF2-40B4-BE49-F238E27FC236}">
                    <a16:creationId xmlns:a16="http://schemas.microsoft.com/office/drawing/2014/main" id="{A25C6F35-8D74-48CC-85E7-1295834CC829}"/>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pic>
        <p:nvPicPr>
          <p:cNvPr id="2" name="Picture 1">
            <a:extLst>
              <a:ext uri="{FF2B5EF4-FFF2-40B4-BE49-F238E27FC236}">
                <a16:creationId xmlns:a16="http://schemas.microsoft.com/office/drawing/2014/main" id="{27A58C09-FEBC-4570-85D9-CE24FCB733DC}"/>
              </a:ext>
            </a:extLst>
          </p:cNvPr>
          <p:cNvPicPr>
            <a:picLocks noChangeAspect="1"/>
          </p:cNvPicPr>
          <p:nvPr/>
        </p:nvPicPr>
        <p:blipFill>
          <a:blip r:embed="rId3"/>
          <a:stretch>
            <a:fillRect/>
          </a:stretch>
        </p:blipFill>
        <p:spPr>
          <a:xfrm>
            <a:off x="1143000" y="2933556"/>
            <a:ext cx="7301654" cy="27052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𝑏</m:t>
                          </m:r>
                        </m:den>
                      </m:f>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14:m>
                  <m:oMath xmlns:m="http://schemas.openxmlformats.org/officeDocument/2006/math">
                    <m:sSup>
                      <m:sSupPr>
                        <m:ctrlPr>
                          <a:rPr lang="en-US" altLang="en-US" i="1" dirty="0" smtClean="0">
                            <a:latin typeface="Cambria Math" panose="02040503050406030204" pitchFamily="18" charset="0"/>
                            <a:cs typeface="Times New Roman" panose="02020603050405020304" pitchFamily="18" charset="0"/>
                          </a:rPr>
                        </m:ctrlPr>
                      </m:sSupPr>
                      <m:e>
                        <m:r>
                          <a:rPr lang="en-US" altLang="en-US" b="0" i="1" dirty="0" smtClean="0">
                            <a:latin typeface="Cambria Math" panose="02040503050406030204" pitchFamily="18" charset="0"/>
                            <a:cs typeface="Times New Roman" panose="02020603050405020304" pitchFamily="18" charset="0"/>
                          </a:rPr>
                          <m:t> </m:t>
                        </m:r>
                        <m:r>
                          <a:rPr lang="en-US" altLang="en-US" b="0" i="1" dirty="0" smtClean="0">
                            <a:latin typeface="Cambria Math" panose="02040503050406030204" pitchFamily="18" charset="0"/>
                            <a:cs typeface="Times New Roman" panose="02020603050405020304" pitchFamily="18" charset="0"/>
                          </a:rPr>
                          <m:t>𝑙𝑜𝑔</m:t>
                        </m:r>
                      </m:e>
                      <m:sup>
                        <m:r>
                          <a:rPr lang="en-US" altLang="en-US" b="0" i="1" dirty="0" smtClean="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&lt;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n)</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&gt;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b="0" i="1" dirty="0"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log 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&lt;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sSub>
                          <m:sSubPr>
                            <m:ctrlPr>
                              <a:rPr lang="en-US" altLang="en-US" i="1" smtClean="0">
                                <a:latin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𝑏</m:t>
                            </m:r>
                          </m:sub>
                        </m:sSub>
                        <m:r>
                          <a:rPr lang="en-US" altLang="en-US" b="0" i="1" smtClean="0">
                            <a:latin typeface="Cambria Math" panose="02040503050406030204" pitchFamily="18" charset="0"/>
                            <a:cs typeface="Times New Roman" panose="02020603050405020304" pitchFamily="18" charset="0"/>
                          </a:rPr>
                          <m:t>𝑎</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b="-5787"/>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4T(</a:t>
                </a:r>
                <a14:m>
                  <m:oMath xmlns:m="http://schemas.openxmlformats.org/officeDocument/2006/math">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 = 2, k = 1, p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sSub>
                          <m:sSubPr>
                            <m:ctrlPr>
                              <a:rPr lang="en-US"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2</m:t>
                            </m:r>
                          </m:sub>
                        </m:sSub>
                        <m:r>
                          <a:rPr lang="en-US" altLang="en-US" b="0" i="1" smtClean="0">
                            <a:latin typeface="Cambria Math" panose="02040503050406030204" pitchFamily="18" charset="0"/>
                            <a:cs typeface="Times New Roman" panose="02020603050405020304" pitchFamily="18" charset="0"/>
                          </a:rPr>
                          <m:t>4</m:t>
                        </m:r>
                      </m:sup>
                    </m:sSup>
                  </m:oMath>
                </a14:m>
                <a:r>
                  <a:rPr lang="en-US" altLang="en-US"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b="0" i="1" smtClean="0">
                            <a:latin typeface="Cambria Math" panose="02040503050406030204" pitchFamily="18" charset="0"/>
                            <a:cs typeface="Times New Roman" panose="02020603050405020304" pitchFamily="18" charset="0"/>
                          </a:rPr>
                          <m:t>2</m:t>
                        </m:r>
                      </m:sup>
                    </m:sSup>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632" t="-2036" b="-483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8, b = 2, k = 2, p = 0.</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724190"/>
              </a:xfrm>
              <a:prstGeom prst="rect">
                <a:avLst/>
              </a:prstGeom>
              <a:blipFill>
                <a:blip r:embed="rId3"/>
                <a:stretch>
                  <a:fillRect l="-1167" t="-353" b="-56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 log n,</a:t>
                </a:r>
              </a:p>
              <a:p>
                <a:pPr marL="57150" algn="just"/>
                <a:r>
                  <a:rPr lang="en-US" altLang="en-US" sz="2400" dirty="0">
                    <a:latin typeface="Times New Roman" panose="02020603050405020304" pitchFamily="18" charset="0"/>
                    <a:cs typeface="Times New Roman" panose="02020603050405020304" pitchFamily="18" charset="0"/>
                  </a:rPr>
                  <a:t>a = 8, b = 2, k = 1, p = 1.</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2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724190"/>
              </a:xfrm>
              <a:prstGeom prst="rect">
                <a:avLst/>
              </a:prstGeom>
              <a:blipFill>
                <a:blip r:embed="rId4"/>
                <a:stretch>
                  <a:fillRect l="-1000" t="-353" b="-5654"/>
                </a:stretch>
              </a:blipFill>
            </p:spPr>
            <p:txBody>
              <a:bodyPr/>
              <a:lstStyle/>
              <a:p>
                <a:r>
                  <a:rPr lang="en-IN">
                    <a:noFill/>
                  </a:rPr>
                  <a:t> </a:t>
                </a:r>
              </a:p>
            </p:txBody>
          </p:sp>
        </mc:Fallback>
      </mc:AlternateContent>
    </p:spTree>
    <p:extLst>
      <p:ext uri="{BB962C8B-B14F-4D97-AF65-F5344CB8AC3E}">
        <p14:creationId xmlns:p14="http://schemas.microsoft.com/office/powerpoint/2010/main" val="40223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Ex-4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algn="just"/>
                <a:r>
                  <a:rPr lang="en-US" altLang="en-US" dirty="0">
                    <a:latin typeface="Times New Roman" panose="02020603050405020304" pitchFamily="18" charset="0"/>
                    <a:cs typeface="Times New Roman" panose="02020603050405020304" pitchFamily="18" charset="0"/>
                  </a:rPr>
                  <a:t>a = 2, b = 2, k = 1, p = 0.</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i="1" dirty="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26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Ex-5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4, b = 2, k = 2, p = 0.</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smtClean="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Ex-6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a:p>
                <a:pPr marL="57150" algn="just"/>
                <a:r>
                  <a:rPr lang="en-US" altLang="en-US" sz="2400" dirty="0">
                    <a:latin typeface="Times New Roman" panose="02020603050405020304" pitchFamily="18" charset="0"/>
                    <a:cs typeface="Times New Roman" panose="02020603050405020304" pitchFamily="18" charset="0"/>
                  </a:rPr>
                  <a:t>a = 4, b = 2, k = 2, p = 1.</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2061911"/>
              </a:xfrm>
              <a:prstGeom prst="rect">
                <a:avLst/>
              </a:prstGeom>
              <a:blipFill>
                <a:blip r:embed="rId4"/>
                <a:stretch>
                  <a:fillRect l="-1000" t="-296" r="-333" b="-5917"/>
                </a:stretch>
              </a:blipFill>
            </p:spPr>
            <p:txBody>
              <a:bodyPr/>
              <a:lstStyle/>
              <a:p>
                <a:r>
                  <a:rPr lang="en-IN">
                    <a:noFill/>
                  </a:rPr>
                  <a:t> </a:t>
                </a:r>
              </a:p>
            </p:txBody>
          </p:sp>
        </mc:Fallback>
      </mc:AlternateContent>
    </p:spTree>
    <p:extLst>
      <p:ext uri="{BB962C8B-B14F-4D97-AF65-F5344CB8AC3E}">
        <p14:creationId xmlns:p14="http://schemas.microsoft.com/office/powerpoint/2010/main" val="412524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Ex-7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en-US" i="1" dirty="0" smtClean="0">
                            <a:latin typeface="Cambria Math" panose="02040503050406030204" pitchFamily="18" charset="0"/>
                            <a:cs typeface="Times New Roman" panose="02020603050405020304" pitchFamily="18" charset="0"/>
                          </a:rPr>
                        </m:ctrlPr>
                      </m:fPr>
                      <m:num>
                        <m:r>
                          <a:rPr lang="en-US" altLang="en-US" b="0" i="1" dirty="0" smtClean="0">
                            <a:latin typeface="Cambria Math" panose="02040503050406030204" pitchFamily="18" charset="0"/>
                            <a:cs typeface="Times New Roman" panose="02020603050405020304" pitchFamily="18" charset="0"/>
                          </a:rPr>
                          <m:t>𝑛</m:t>
                        </m:r>
                      </m:num>
                      <m:den>
                        <m:func>
                          <m:funcPr>
                            <m:ctrlPr>
                              <a:rPr lang="en-US" altLang="en-US" b="0" i="1" dirty="0" smtClean="0">
                                <a:latin typeface="Cambria Math" panose="02040503050406030204" pitchFamily="18" charset="0"/>
                                <a:cs typeface="Times New Roman" panose="02020603050405020304" pitchFamily="18" charset="0"/>
                              </a:rPr>
                            </m:ctrlPr>
                          </m:funcPr>
                          <m:fName>
                            <m:r>
                              <m:rPr>
                                <m:sty m:val="p"/>
                              </m:rPr>
                              <a:rPr lang="en-US" altLang="en-US" b="0" i="0" dirty="0" smtClean="0">
                                <a:latin typeface="Cambria Math" panose="02040503050406030204" pitchFamily="18" charset="0"/>
                                <a:cs typeface="Times New Roman" panose="02020603050405020304" pitchFamily="18" charset="0"/>
                              </a:rPr>
                              <m:t>log</m:t>
                            </m:r>
                          </m:fName>
                          <m:e>
                            <m:r>
                              <a:rPr lang="en-US" altLang="en-US" b="0" i="1" dirty="0" smtClean="0">
                                <a:latin typeface="Cambria Math" panose="02040503050406030204" pitchFamily="18" charset="0"/>
                                <a:cs typeface="Times New Roman" panose="02020603050405020304" pitchFamily="18" charset="0"/>
                              </a:rPr>
                              <m:t>𝑛</m:t>
                            </m:r>
                          </m:e>
                        </m:func>
                      </m:den>
                    </m:f>
                  </m:oMath>
                </a14:m>
                <a:r>
                  <a:rPr lang="en-US" altLang="en-US" dirty="0">
                    <a:latin typeface="Times New Roman" panose="02020603050405020304" pitchFamily="18" charset="0"/>
                    <a:cs typeface="Times New Roman" panose="02020603050405020304" pitchFamily="18" charset="0"/>
                  </a:rPr>
                  <a:t>,</a:t>
                </a:r>
              </a:p>
              <a:p>
                <a:pPr marL="57150" algn="just"/>
                <a:r>
                  <a:rPr lang="en-US" altLang="en-US" dirty="0">
                    <a:latin typeface="Times New Roman" panose="02020603050405020304" pitchFamily="18" charset="0"/>
                    <a:cs typeface="Times New Roman" panose="02020603050405020304" pitchFamily="18" charset="0"/>
                  </a:rPr>
                  <a:t>a = 2, b = 2, k = 1, p = -1.</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5191"/>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Ex-8 T(n) = 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1, b = 2, k = 2, p = 0.</a:t>
                </a:r>
              </a:p>
              <a:p>
                <a:pPr marL="57150" algn="just"/>
                <a:r>
                  <a:rPr lang="en-US" altLang="en-US" sz="2400" dirty="0">
                    <a:latin typeface="Times New Roman" panose="02020603050405020304" pitchFamily="18" charset="0"/>
                    <a:cs typeface="Times New Roman" panose="02020603050405020304" pitchFamily="18" charset="0"/>
                  </a:rPr>
                  <a:t>a = 1,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4477062" cy="2093522"/>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Ex-9 T(n) = 2T(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a = 2, b = 2, k = 2, p = 2.</a:t>
                </a:r>
              </a:p>
              <a:p>
                <a:pPr marL="57150" algn="just"/>
                <a:r>
                  <a:rPr lang="en-US" altLang="en-US" sz="2400" dirty="0">
                    <a:latin typeface="Times New Roman" panose="02020603050405020304" pitchFamily="18" charset="0"/>
                    <a:cs typeface="Times New Roman" panose="02020603050405020304" pitchFamily="18" charset="0"/>
                  </a:rPr>
                  <a:t>a = 2,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b="0" i="1" dirty="0" smtClean="0">
                            <a:latin typeface="Cambria Math" panose="02040503050406030204" pitchFamily="18" charset="0"/>
                            <a:cs typeface="Times New Roman" panose="02020603050405020304" pitchFamily="18" charset="0"/>
                          </a:rPr>
                          <m:t>2</m:t>
                        </m:r>
                      </m:sup>
                    </m:sSup>
                  </m:oMath>
                </a14:m>
                <a:r>
                  <a:rPr lang="en-US" altLang="en-US" sz="2400" dirty="0">
                    <a:latin typeface="Times New Roman" panose="02020603050405020304" pitchFamily="18" charset="0"/>
                    <a:cs typeface="Times New Roman" panose="02020603050405020304" pitchFamily="18" charset="0"/>
                  </a:rPr>
                  <a:t> 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4477062" cy="2093522"/>
              </a:xfrm>
              <a:prstGeom prst="rect">
                <a:avLst/>
              </a:prstGeom>
              <a:blipFill>
                <a:blip r:embed="rId4"/>
                <a:stretch>
                  <a:fillRect l="-816" t="-292" b="-4373"/>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026B3F8B-D2D9-49A6-B255-77A07C03171B}"/>
              </a:ext>
            </a:extLst>
          </p:cNvPr>
          <p:cNvSpPr txBox="1"/>
          <p:nvPr/>
        </p:nvSpPr>
        <p:spPr>
          <a:xfrm>
            <a:off x="4409607" y="4307278"/>
            <a:ext cx="4477062" cy="461665"/>
          </a:xfrm>
          <a:prstGeom prst="rect">
            <a:avLst/>
          </a:prstGeom>
          <a:noFill/>
        </p:spPr>
        <p:txBody>
          <a:bodyPr wrap="square" rtlCol="0">
            <a:spAutoFit/>
          </a:bodyPr>
          <a:lstStyle/>
          <a:p>
            <a:pPr marL="57150" algn="just"/>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7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𝑛</m:t>
                      </m:r>
                      <m:r>
                        <a:rPr lang="en-US" altLang="en-US" b="0"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𝑏</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O(n</a:t>
                </a:r>
                <a:r>
                  <a:rPr lang="en-US" altLang="en-US" baseline="30000" dirty="0">
                    <a:latin typeface="Times New Roman" panose="02020603050405020304" pitchFamily="18" charset="0"/>
                    <a:cs typeface="Times New Roman" panose="02020603050405020304" pitchFamily="18" charset="0"/>
                  </a:rPr>
                  <a:t>k+1</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sup>
                    </m:sSup>
                    <m:sSup>
                      <m:sSupPr>
                        <m:ctrlPr>
                          <a:rPr lang="en-US" altLang="en-US" b="0"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𝑎</m:t>
                        </m:r>
                      </m:e>
                      <m:sup>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𝑏</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extLst>
      <p:ext uri="{BB962C8B-B14F-4D97-AF65-F5344CB8AC3E}">
        <p14:creationId xmlns:p14="http://schemas.microsoft.com/office/powerpoint/2010/main" val="13048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0F85C83D-6E4D-4661-B5AD-48C3BB255D33}"/>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are algorithms?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Why is the study of algorithms worthwhile?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is the role of algorithms relative to other technologies used in computers?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7415" name="Picture 7" descr="Thinking GIFs - Get the best gif on GIFER">
            <a:extLst>
              <a:ext uri="{FF2B5EF4-FFF2-40B4-BE49-F238E27FC236}">
                <a16:creationId xmlns:a16="http://schemas.microsoft.com/office/drawing/2014/main" id="{86FF5F62-9B67-4648-991F-CF8D0C84DD0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16213" y="3667125"/>
            <a:ext cx="3711575"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077200" cy="2392362"/>
              </a:xfrm>
            </p:spPr>
            <p:txBody>
              <a:bodyPr/>
              <a:lstStyle/>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T(n-1)+1,</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1, b = 1, k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r>
                          <a:rPr lang="en-US" altLang="en-US" b="0" i="1"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 O(n</a:t>
                </a:r>
                <a14:m>
                  <m:oMath xmlns:m="http://schemas.openxmlformats.org/officeDocument/2006/math">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077200" cy="2392362"/>
              </a:xfrm>
              <a:blipFill>
                <a:blip r:embed="rId2"/>
                <a:stretch>
                  <a:fillRect l="-453" t="-203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206869"/>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T(n-1)+n,</a:t>
                </a:r>
              </a:p>
              <a:p>
                <a:pPr marL="57150" algn="just"/>
                <a:r>
                  <a:rPr lang="en-US" altLang="en-US" sz="2400" dirty="0">
                    <a:latin typeface="Times New Roman" panose="02020603050405020304" pitchFamily="18" charset="0"/>
                    <a:cs typeface="Times New Roman" panose="02020603050405020304" pitchFamily="18" charset="0"/>
                  </a:rPr>
                  <a:t>a = 1,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r>
                          <a:rPr lang="en-US" altLang="en-US" sz="2400" i="1">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14:m>
                  <m:oMath xmlns:m="http://schemas.openxmlformats.org/officeDocument/2006/math">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206869"/>
              </a:xfrm>
              <a:prstGeom prst="rect">
                <a:avLst/>
              </a:prstGeom>
              <a:blipFill>
                <a:blip r:embed="rId3"/>
                <a:stretch>
                  <a:fillRect l="-1167" t="-4040" b="-106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2T(n-1)+1,</a:t>
                </a:r>
              </a:p>
              <a:p>
                <a:pPr marL="57150" algn="just"/>
                <a:r>
                  <a:rPr lang="en-US" altLang="en-US" sz="2400" dirty="0">
                    <a:latin typeface="Times New Roman" panose="02020603050405020304" pitchFamily="18" charset="0"/>
                    <a:cs typeface="Times New Roman" panose="02020603050405020304" pitchFamily="18" charset="0"/>
                  </a:rPr>
                  <a:t>a = 2, b = 1, k = 0.</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615058"/>
              </a:xfrm>
              <a:prstGeom prst="rect">
                <a:avLst/>
              </a:prstGeom>
              <a:blipFill>
                <a:blip r:embed="rId4"/>
                <a:stretch>
                  <a:fillRect l="-1000" t="-3019" b="-60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0850A-ED6E-463E-91AA-F63C914E866D}"/>
                  </a:ext>
                </a:extLst>
              </p:cNvPr>
              <p:cNvSpPr txBox="1"/>
              <p:nvPr/>
            </p:nvSpPr>
            <p:spPr>
              <a:xfrm>
                <a:off x="4572000" y="40386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Ex-4 T(n) = 2T(n-1)+n,</a:t>
                </a:r>
              </a:p>
              <a:p>
                <a:pPr marL="57150" algn="just"/>
                <a:r>
                  <a:rPr lang="en-US" altLang="en-US" sz="2400" dirty="0">
                    <a:latin typeface="Times New Roman" panose="02020603050405020304" pitchFamily="18" charset="0"/>
                    <a:cs typeface="Times New Roman" panose="02020603050405020304" pitchFamily="18" charset="0"/>
                  </a:rPr>
                  <a:t>a = 2,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𝑛</m:t>
                        </m:r>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B740850A-ED6E-463E-91AA-F63C914E866D}"/>
                  </a:ext>
                </a:extLst>
              </p:cNvPr>
              <p:cNvSpPr txBox="1">
                <a:spLocks noRot="1" noChangeAspect="1" noMove="1" noResize="1" noEditPoints="1" noAdjustHandles="1" noChangeArrowheads="1" noChangeShapeType="1" noTextEdit="1"/>
              </p:cNvSpPr>
              <p:nvPr/>
            </p:nvSpPr>
            <p:spPr>
              <a:xfrm>
                <a:off x="4572000" y="4038600"/>
                <a:ext cx="3657600" cy="1615058"/>
              </a:xfrm>
              <a:prstGeom prst="rect">
                <a:avLst/>
              </a:prstGeom>
              <a:blipFill>
                <a:blip r:embed="rId5"/>
                <a:stretch>
                  <a:fillRect l="-1000" t="-3030" b="-6061"/>
                </a:stretch>
              </a:blipFill>
            </p:spPr>
            <p:txBody>
              <a:bodyPr/>
              <a:lstStyle/>
              <a:p>
                <a:r>
                  <a:rPr lang="en-IN">
                    <a:noFill/>
                  </a:rPr>
                  <a:t> </a:t>
                </a:r>
              </a:p>
            </p:txBody>
          </p:sp>
        </mc:Fallback>
      </mc:AlternateContent>
    </p:spTree>
    <p:extLst>
      <p:ext uri="{BB962C8B-B14F-4D97-AF65-F5344CB8AC3E}">
        <p14:creationId xmlns:p14="http://schemas.microsoft.com/office/powerpoint/2010/main" val="34433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308324"/>
          </a:xfrm>
          <a:prstGeom prst="rect">
            <a:avLst/>
          </a:prstGeom>
          <a:noFill/>
        </p:spPr>
        <p:txBody>
          <a:bodyPr wrap="square" rtlCol="0">
            <a:spAutoFit/>
          </a:bodyPr>
          <a:lstStyle/>
          <a:p>
            <a:r>
              <a:rPr lang="en-US">
                <a:latin typeface="Consolas" panose="020B0609020204030204" pitchFamily="49" charset="0"/>
              </a:rPr>
              <a:t>Ex-1</a:t>
            </a:r>
            <a:endParaRPr lang="en-US" dirty="0">
              <a:latin typeface="Consolas" panose="020B0609020204030204" pitchFamily="49" charset="0"/>
            </a:endParaRP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n=10;</a:t>
            </a:r>
          </a:p>
          <a:p>
            <a:r>
              <a:rPr lang="en-US" dirty="0">
                <a:latin typeface="Consolas" panose="020B0609020204030204" pitchFamily="49" charset="0"/>
              </a:rPr>
              <a:t>    int a[n];</a:t>
            </a:r>
          </a:p>
          <a:p>
            <a:r>
              <a:rPr lang="en-US" dirty="0">
                <a:latin typeface="Consolas" panose="020B0609020204030204" pitchFamily="49" charset="0"/>
              </a:rPr>
              <a:t>    a[3]=5;</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[3]);</a:t>
            </a:r>
          </a:p>
          <a:p>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862322"/>
          </a:xfrm>
          <a:prstGeom prst="rect">
            <a:avLst/>
          </a:prstGeom>
          <a:noFill/>
        </p:spPr>
        <p:txBody>
          <a:bodyPr wrap="square" rtlCol="0">
            <a:spAutoFit/>
          </a:bodyPr>
          <a:lstStyle/>
          <a:p>
            <a:r>
              <a:rPr lang="en-US" dirty="0">
                <a:latin typeface="Consolas" panose="020B0609020204030204" pitchFamily="49" charset="0"/>
              </a:rPr>
              <a:t>Ex-2</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3139321"/>
          </a:xfrm>
          <a:prstGeom prst="rect">
            <a:avLst/>
          </a:prstGeom>
          <a:noFill/>
        </p:spPr>
        <p:txBody>
          <a:bodyPr wrap="square" rtlCol="0">
            <a:spAutoFit/>
          </a:bodyPr>
          <a:lstStyle/>
          <a:p>
            <a:r>
              <a:rPr lang="en-US" dirty="0">
                <a:latin typeface="Consolas" panose="020B0609020204030204" pitchFamily="49" charset="0"/>
              </a:rPr>
              <a:t>Ex-3</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for(int j=0;j&lt;</a:t>
            </a:r>
            <a:r>
              <a:rPr lang="en-US" dirty="0" err="1">
                <a:latin typeface="Consolas" panose="020B0609020204030204" pitchFamily="49" charset="0"/>
              </a:rPr>
              <a:t>n;j</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874301" y="3992939"/>
            <a:ext cx="3962401" cy="2523768"/>
          </a:xfrm>
          <a:prstGeom prst="rect">
            <a:avLst/>
          </a:prstGeom>
          <a:noFill/>
        </p:spPr>
        <p:txBody>
          <a:bodyPr wrap="square" rtlCol="0">
            <a:spAutoFit/>
          </a:bodyPr>
          <a:lstStyle/>
          <a:p>
            <a:r>
              <a:rPr lang="en-US" sz="1400" dirty="0">
                <a:latin typeface="Consolas" panose="020B0609020204030204" pitchFamily="49" charset="0"/>
              </a:rPr>
              <a:t>Ex-4</a:t>
            </a:r>
          </a:p>
          <a:p>
            <a:r>
              <a:rPr lang="en-US" sz="1400" dirty="0">
                <a:latin typeface="Consolas" panose="020B0609020204030204" pitchFamily="49" charset="0"/>
              </a:rPr>
              <a:t>#include &lt;</a:t>
            </a:r>
            <a:r>
              <a:rPr lang="en-US" sz="1400" dirty="0" err="1">
                <a:latin typeface="Consolas" panose="020B0609020204030204" pitchFamily="49" charset="0"/>
              </a:rPr>
              <a:t>stdio.h</a:t>
            </a:r>
            <a:r>
              <a:rPr lang="en-US" sz="1400" dirty="0">
                <a:latin typeface="Consolas" panose="020B0609020204030204" pitchFamily="49" charset="0"/>
              </a:rPr>
              <a:t>&gt;</a:t>
            </a:r>
          </a:p>
          <a:p>
            <a:r>
              <a:rPr lang="en-US" sz="1400" dirty="0">
                <a:latin typeface="Consolas" panose="020B0609020204030204" pitchFamily="49" charset="0"/>
              </a:rPr>
              <a:t>void main(){</a:t>
            </a:r>
          </a:p>
          <a:p>
            <a:r>
              <a:rPr lang="en-US" sz="1400" dirty="0">
                <a:latin typeface="Consolas" panose="020B0609020204030204" pitchFamily="49" charset="0"/>
              </a:rPr>
              <a:t> int n;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d”,&amp;n</a:t>
            </a:r>
            <a:r>
              <a:rPr lang="en-US" sz="1400" dirty="0">
                <a:latin typeface="Consolas" panose="020B0609020204030204" pitchFamily="49" charset="0"/>
              </a:rPr>
              <a:t>);</a:t>
            </a:r>
          </a:p>
          <a:p>
            <a:r>
              <a:rPr lang="en-US" sz="1400" dirty="0">
                <a:latin typeface="Consolas" panose="020B0609020204030204" pitchFamily="49" charset="0"/>
              </a:rPr>
              <a:t>    int a[n];</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for(int j=0;j&lt;n/2;j++)</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err="1">
                <a:latin typeface="Consolas" panose="020B0609020204030204" pitchFamily="49" charset="0"/>
              </a:rPr>
              <a:t>d",a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a:t>
            </a:r>
            <a:endParaRPr lang="en-IN" sz="14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4267200" cy="2862322"/>
          </a:xfrm>
          <a:prstGeom prst="rect">
            <a:avLst/>
          </a:prstGeom>
          <a:noFill/>
        </p:spPr>
        <p:txBody>
          <a:bodyPr wrap="square" rtlCol="0">
            <a:spAutoFit/>
          </a:bodyPr>
          <a:lstStyle/>
          <a:p>
            <a:r>
              <a:rPr lang="en-US" dirty="0">
                <a:latin typeface="Consolas" panose="020B0609020204030204" pitchFamily="49" charset="0"/>
              </a:rPr>
              <a:t>Ex-5</a:t>
            </a:r>
          </a:p>
          <a:p>
            <a:r>
              <a:rPr lang="en-US" dirty="0">
                <a:latin typeface="Consolas" panose="020B0609020204030204" pitchFamily="49" charset="0"/>
              </a:rPr>
              <a:t>int </a:t>
            </a:r>
            <a:r>
              <a:rPr lang="en-US" dirty="0" err="1">
                <a:latin typeface="Consolas" panose="020B0609020204030204" pitchFamily="49" charset="0"/>
              </a:rPr>
              <a:t>findMinimum</a:t>
            </a:r>
            <a:r>
              <a:rPr lang="en-US" dirty="0">
                <a:latin typeface="Consolas" panose="020B0609020204030204" pitchFamily="49" charset="0"/>
              </a:rPr>
              <a:t>(int array[]) {</a:t>
            </a:r>
          </a:p>
          <a:p>
            <a:r>
              <a:rPr lang="en-US" dirty="0">
                <a:latin typeface="Consolas" panose="020B0609020204030204" pitchFamily="49" charset="0"/>
              </a:rPr>
              <a:t>    int min = array[0];</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 = 1; </a:t>
            </a:r>
            <a:r>
              <a:rPr lang="en-US" dirty="0" err="1">
                <a:latin typeface="Consolas" panose="020B0609020204030204" pitchFamily="49" charset="0"/>
              </a:rPr>
              <a:t>i</a:t>
            </a:r>
            <a:r>
              <a:rPr lang="en-US" dirty="0">
                <a:latin typeface="Consolas" panose="020B0609020204030204" pitchFamily="49" charset="0"/>
              </a:rPr>
              <a:t> &lt; n;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if (array[</a:t>
            </a:r>
            <a:r>
              <a:rPr lang="en-US" dirty="0" err="1">
                <a:latin typeface="Consolas" panose="020B0609020204030204" pitchFamily="49" charset="0"/>
              </a:rPr>
              <a:t>i</a:t>
            </a:r>
            <a:r>
              <a:rPr lang="en-US" dirty="0">
                <a:latin typeface="Consolas" panose="020B0609020204030204" pitchFamily="49" charset="0"/>
              </a:rPr>
              <a:t>] &lt; min) {</a:t>
            </a:r>
          </a:p>
          <a:p>
            <a:r>
              <a:rPr lang="en-US" dirty="0">
                <a:latin typeface="Consolas" panose="020B0609020204030204" pitchFamily="49" charset="0"/>
              </a:rPr>
              <a:t>            min = array[</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return min;</a:t>
            </a:r>
          </a:p>
          <a:p>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3605675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031325"/>
          </a:xfrm>
          <a:prstGeom prst="rect">
            <a:avLst/>
          </a:prstGeom>
          <a:noFill/>
        </p:spPr>
        <p:txBody>
          <a:bodyPr wrap="square" rtlCol="0">
            <a:spAutoFit/>
          </a:bodyPr>
          <a:lstStyle/>
          <a:p>
            <a:r>
              <a:rPr lang="en-US" dirty="0">
                <a:latin typeface="Consolas" panose="020B0609020204030204" pitchFamily="49" charset="0"/>
              </a:rPr>
              <a:t>Ex-6</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fun(n-1);</a:t>
            </a:r>
          </a:p>
          <a:p>
            <a:r>
              <a:rPr lang="pt-BR"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031325"/>
          </a:xfrm>
          <a:prstGeom prst="rect">
            <a:avLst/>
          </a:prstGeom>
          <a:noFill/>
        </p:spPr>
        <p:txBody>
          <a:bodyPr wrap="square" rtlCol="0">
            <a:spAutoFit/>
          </a:bodyPr>
          <a:lstStyle/>
          <a:p>
            <a:r>
              <a:rPr lang="en-US" dirty="0">
                <a:latin typeface="Consolas" panose="020B0609020204030204" pitchFamily="49" charset="0"/>
              </a:rPr>
              <a:t>Ex-7</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fun(n/2);</a:t>
            </a:r>
          </a:p>
          <a:p>
            <a:r>
              <a:rPr lang="pt-BR"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2031325"/>
          </a:xfrm>
          <a:prstGeom prst="rect">
            <a:avLst/>
          </a:prstGeom>
          <a:noFill/>
        </p:spPr>
        <p:txBody>
          <a:bodyPr wrap="square" rtlCol="0">
            <a:spAutoFit/>
          </a:bodyPr>
          <a:lstStyle/>
          <a:p>
            <a:r>
              <a:rPr lang="en-US" dirty="0">
                <a:latin typeface="Consolas" panose="020B0609020204030204" pitchFamily="49" charset="0"/>
              </a:rPr>
              <a:t>Ex-8</a:t>
            </a:r>
          </a:p>
          <a:p>
            <a:r>
              <a:rPr lang="en-US" dirty="0">
                <a:latin typeface="Consolas" panose="020B0609020204030204" pitchFamily="49" charset="0"/>
              </a:rPr>
              <a:t>void fun(int n){</a:t>
            </a:r>
          </a:p>
          <a:p>
            <a:r>
              <a:rPr lang="en-US" dirty="0">
                <a:latin typeface="Consolas" panose="020B0609020204030204" pitchFamily="49" charset="0"/>
              </a:rPr>
              <a:t>	if(n&lt;=0)</a:t>
            </a:r>
          </a:p>
          <a:p>
            <a:r>
              <a:rPr lang="en-US" dirty="0">
                <a:latin typeface="Consolas" panose="020B0609020204030204" pitchFamily="49" charset="0"/>
              </a:rPr>
              <a:t>		return;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=0;i&lt;k’;</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fun(n-1);</a:t>
            </a:r>
          </a:p>
          <a:p>
            <a:r>
              <a:rPr lang="en-US" dirty="0">
                <a:latin typeface="Consolas" panose="020B0609020204030204" pitchFamily="49" charset="0"/>
              </a:rPr>
              <a: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267201" y="3992939"/>
            <a:ext cx="4569501" cy="2031325"/>
          </a:xfrm>
          <a:prstGeom prst="rect">
            <a:avLst/>
          </a:prstGeom>
          <a:noFill/>
        </p:spPr>
        <p:txBody>
          <a:bodyPr wrap="square" rtlCol="0">
            <a:spAutoFit/>
          </a:bodyPr>
          <a:lstStyle/>
          <a:p>
            <a:r>
              <a:rPr lang="en-US" sz="1400">
                <a:latin typeface="Consolas" panose="020B0609020204030204" pitchFamily="49" charset="0"/>
              </a:rPr>
              <a:t>Ex-9</a:t>
            </a:r>
            <a:endParaRPr lang="en-US" sz="1400" dirty="0">
              <a:latin typeface="Consolas" panose="020B0609020204030204" pitchFamily="49" charset="0"/>
            </a:endParaRPr>
          </a:p>
          <a:p>
            <a:r>
              <a:rPr lang="en-US" sz="1400" dirty="0">
                <a:latin typeface="Consolas" panose="020B0609020204030204" pitchFamily="49" charset="0"/>
              </a:rPr>
              <a:t>void fun(int n){</a:t>
            </a:r>
          </a:p>
          <a:p>
            <a:r>
              <a:rPr lang="en-US" sz="1400" dirty="0">
                <a:latin typeface="Consolas" panose="020B0609020204030204" pitchFamily="49" charset="0"/>
              </a:rPr>
              <a:t>	if(n&gt;1){</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("%d",</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fun(n/2);</a:t>
            </a:r>
          </a:p>
          <a:p>
            <a:r>
              <a:rPr lang="en-US" sz="1400" dirty="0">
                <a:latin typeface="Consolas" panose="020B0609020204030204" pitchFamily="49" charset="0"/>
              </a:rPr>
              <a:t>		fun(n/2);</a:t>
            </a:r>
          </a:p>
          <a:p>
            <a:r>
              <a:rPr lang="en-US" sz="1400" dirty="0">
                <a:latin typeface="Consolas" panose="020B0609020204030204" pitchFamily="49" charset="0"/>
              </a:rPr>
              <a:t>	}</a:t>
            </a:r>
          </a:p>
          <a:p>
            <a:r>
              <a:rPr lang="en-US" sz="1400" dirty="0">
                <a:latin typeface="Consolas" panose="020B0609020204030204" pitchFamily="49" charset="0"/>
              </a:rPr>
              <a:t>}</a:t>
            </a:r>
            <a:endParaRPr lang="en-IN" sz="1400" dirty="0">
              <a:latin typeface="Consolas" panose="020B0609020204030204" pitchFamily="49" charset="0"/>
            </a:endParaRPr>
          </a:p>
        </p:txBody>
      </p:sp>
    </p:spTree>
    <p:extLst>
      <p:ext uri="{BB962C8B-B14F-4D97-AF65-F5344CB8AC3E}">
        <p14:creationId xmlns:p14="http://schemas.microsoft.com/office/powerpoint/2010/main" val="30134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4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 T(n) = O(1)</a:t>
            </a:r>
            <a:endParaRPr lang="pt-BR" altLang="en-US" sz="1900" dirty="0">
              <a:latin typeface="Times New Roman" panose="02020603050405020304" pitchFamily="18" charset="0"/>
              <a:cs typeface="Times New Roman" panose="02020603050405020304" pitchFamily="18" charset="0"/>
            </a:endParaRP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 + 1)) + n*n = 2(n^2)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(n/2 + 1)) + n*n/2  = (n^2)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1 + n + n + n + 1 = 3n + 1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T(n-1)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T(n/2)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O(log n) Master Theorem for Dividing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2 + (k'+1) + (k'*(T(n-1)) = k'*T(n-1) + (k' + 3)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depends on value of k'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(n+1) + n + 2T(n/2) = O(n log n) Master Theorem for Dividing Functions</a:t>
            </a:r>
          </a:p>
          <a:p>
            <a:pPr marL="457200" lvl="1" indent="0" algn="just" fontAlgn="base">
              <a:spcAft>
                <a:spcPct val="0"/>
              </a:spcAft>
              <a:buNone/>
            </a:pP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Algorithms Design: Foundations, Analysis and Internet Examples Michael T. Goodrich, Roberto Tamassia, 2006, Wiley (Students Edition)</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Data Structures, Algorithms and Applications in C++, Sartaj Sahni, Second Ed, 2005, Universities Press</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Introduction to Algorithms, TH Cormen, CE Leiserson, RL Rivest, C Stein, Third Ed, 2009, PHI</a:t>
            </a:r>
          </a:p>
          <a:p>
            <a:pPr marL="800100" lvl="1" indent="-342900" algn="just" fontAlgn="base">
              <a:spcAft>
                <a:spcPct val="0"/>
              </a:spcAft>
              <a:buFont typeface="Calibri" panose="020F0502020204030204" pitchFamily="34" charset="0"/>
              <a:buAutoNum type="arabicPeriod"/>
            </a:pPr>
            <a:endParaRPr lang="en-US" altLang="en-US" sz="19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extLst>
      <p:ext uri="{BB962C8B-B14F-4D97-AF65-F5344CB8AC3E}">
        <p14:creationId xmlns:p14="http://schemas.microsoft.com/office/powerpoint/2010/main" val="91789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Any Question!!</a:t>
            </a:r>
          </a:p>
        </p:txBody>
      </p:sp>
    </p:spTree>
    <p:extLst>
      <p:ext uri="{BB962C8B-B14F-4D97-AF65-F5344CB8AC3E}">
        <p14:creationId xmlns:p14="http://schemas.microsoft.com/office/powerpoint/2010/main" val="2826839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AC9D8-0F15-4B42-A136-5E260B3A6309}"/>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4802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Informally, an algorithm is any well-defined computational procedure that takes some value, or set of values, as input and produces some value, or set of values, as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An algorithm is thus a sequence of computational steps that transform the input into the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tool for solving a well-specified computational problem.</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value or set of values. E.g. Rohit, 34, {11,33,2,51}, etc.</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structure: Logical or mathematical model of particular organization of data is called 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Array: A list of finite number of similar data elements. A[1], A[2], ..., A[N].</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Linked List: A list linked to one another.</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Stack: A linear list following Last In First Out system (LIFO).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Queue: A linear list following First In First Out system (FIFO).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Graph: A non-linear list consisting vertices and edges. </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Tree: A graph without cycles.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162134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 operations</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Traversing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Searching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Inserting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Deleting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Sorting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Merging</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16743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If an algorithm has been implemented, we can study its running time by executing it on various test, inputs and recording the actual time spent in each execution.</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Depends on language or operating system or execution environment.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We are interested in determining the dependency of the running time on the size of the input.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One way is that we can perform several experiments on many different test inputs' of various sizes.</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The running time is affected by the hardware environment (processor, clock rate, memory, disk, etc.). and software environment (operating system, programming language, compiler, interpreter, etc.) in which the algorithm is implemented, compiled, and executed.</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48620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Limitations of experimental analysis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Experiments can be done only on a limited set of test inputs, and care must be taken to make sure these are representative.</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difficult to compare the efficiency of two algorithms unless experiments on their running times have been performed in the same hardware and software environments.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necessary to implement and execute an algorithm in order to study its running time experimentally.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7983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1633</TotalTime>
  <Words>3901</Words>
  <Application>Microsoft Office PowerPoint</Application>
  <PresentationFormat>On-screen Show (4:3)</PresentationFormat>
  <Paragraphs>399</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Bodoni MT</vt:lpstr>
      <vt:lpstr>Calibri</vt:lpstr>
      <vt:lpstr>Cambria Math</vt:lpstr>
      <vt:lpstr>Consolas</vt:lpstr>
      <vt:lpstr>Times New Roman</vt:lpstr>
      <vt:lpstr>Wingdings</vt:lpstr>
      <vt:lpstr>Office Theme</vt:lpstr>
      <vt:lpstr>L1_Analyzing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Jay Dave .</cp:lastModifiedBy>
  <cp:revision>277</cp:revision>
  <cp:lastPrinted>2023-07-22T01:21:14Z</cp:lastPrinted>
  <dcterms:created xsi:type="dcterms:W3CDTF">2011-09-14T09:42:05Z</dcterms:created>
  <dcterms:modified xsi:type="dcterms:W3CDTF">2024-01-26T08:21:42Z</dcterms:modified>
</cp:coreProperties>
</file>